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53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84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6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1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0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855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95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5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09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90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182B1-E736-404E-9528-6533004DA0F6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777AC-DC99-4B06-A436-F959BAD0B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NICE Guidance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many combinations of symptoms to consider now but in order to use ICE it is important that </a:t>
            </a:r>
            <a:r>
              <a:rPr lang="en-GB" dirty="0" smtClean="0"/>
              <a:t>you start with the main symptom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25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Start </a:t>
            </a:r>
            <a:r>
              <a:rPr lang="en-GB" dirty="0"/>
              <a:t>with the main symptom as described in the guidance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/>
              <a:t>&gt;</a:t>
            </a:r>
            <a:r>
              <a:rPr lang="en-GB" b="1" dirty="0"/>
              <a:t>50 with unexplained rectal </a:t>
            </a:r>
            <a:r>
              <a:rPr lang="en-GB" b="1" dirty="0" smtClean="0"/>
              <a:t>bleeding</a:t>
            </a:r>
            <a:r>
              <a:rPr lang="en-GB" dirty="0" smtClean="0"/>
              <a:t>-Book </a:t>
            </a:r>
            <a:r>
              <a:rPr lang="en-GB" dirty="0"/>
              <a:t>flexible </a:t>
            </a:r>
            <a:r>
              <a:rPr lang="en-GB" dirty="0" smtClean="0"/>
              <a:t>sigmoidoscopy on </a:t>
            </a:r>
            <a:r>
              <a:rPr lang="en-GB" dirty="0"/>
              <a:t>the right side of the screen </a:t>
            </a:r>
            <a:endParaRPr lang="en-GB" dirty="0" smtClean="0"/>
          </a:p>
          <a:p>
            <a:r>
              <a:rPr lang="en-GB" b="1" dirty="0" smtClean="0"/>
              <a:t>Abdominal </a:t>
            </a:r>
            <a:r>
              <a:rPr lang="en-GB" b="1" dirty="0"/>
              <a:t>or rectal mass</a:t>
            </a:r>
            <a:r>
              <a:rPr lang="en-GB" dirty="0"/>
              <a:t>-this test is a symptom that still requires clinic referral via </a:t>
            </a:r>
            <a:r>
              <a:rPr lang="en-GB" dirty="0" smtClean="0"/>
              <a:t>NHS </a:t>
            </a:r>
            <a:r>
              <a:rPr lang="en-GB" dirty="0" err="1" smtClean="0"/>
              <a:t>eReferrals</a:t>
            </a:r>
            <a:r>
              <a:rPr lang="en-GB" dirty="0" smtClean="0"/>
              <a:t> found </a:t>
            </a:r>
            <a:r>
              <a:rPr lang="en-GB" dirty="0"/>
              <a:t>on the right of the screen </a:t>
            </a:r>
            <a:endParaRPr lang="en-GB" dirty="0" smtClean="0"/>
          </a:p>
          <a:p>
            <a:r>
              <a:rPr lang="en-GB" b="1" dirty="0" smtClean="0"/>
              <a:t>For </a:t>
            </a:r>
            <a:r>
              <a:rPr lang="en-GB" b="1" dirty="0"/>
              <a:t>all </a:t>
            </a:r>
            <a:r>
              <a:rPr lang="en-GB" b="1" dirty="0" smtClean="0"/>
              <a:t>other symptom </a:t>
            </a:r>
            <a:r>
              <a:rPr lang="en-GB" b="1" dirty="0"/>
              <a:t>c</a:t>
            </a:r>
            <a:r>
              <a:rPr lang="en-GB" b="1" dirty="0" smtClean="0"/>
              <a:t>omplexes </a:t>
            </a:r>
            <a:r>
              <a:rPr lang="en-GB" dirty="0" smtClean="0"/>
              <a:t>the </a:t>
            </a:r>
            <a:r>
              <a:rPr lang="en-GB" dirty="0"/>
              <a:t>recommended test is </a:t>
            </a:r>
            <a:r>
              <a:rPr lang="en-GB" dirty="0" smtClean="0"/>
              <a:t>colonoscopy</a:t>
            </a:r>
            <a:r>
              <a:rPr lang="en-GB" dirty="0"/>
              <a:t>, CT colonoscopy or plain </a:t>
            </a:r>
            <a:r>
              <a:rPr lang="en-GB" dirty="0" smtClean="0"/>
              <a:t>CT depending on fitness</a:t>
            </a:r>
            <a:endParaRPr lang="en-GB" dirty="0"/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87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784976" cy="65527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5219700" y="1052513"/>
            <a:ext cx="3600450" cy="3292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rgbClr val="11589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rgbClr val="11589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AGE		TEST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60-75 		colonoscopy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75-85 		CTC</a:t>
            </a:r>
            <a:endParaRPr lang="en-GB" altLang="en-US" sz="44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&gt;85 		CT with 			extended oral 		prep</a:t>
            </a:r>
            <a:endParaRPr lang="en-GB" altLang="en-US" sz="4400">
              <a:solidFill>
                <a:schemeClr val="tx1"/>
              </a:solidFill>
            </a:endParaRPr>
          </a:p>
        </p:txBody>
      </p:sp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323850" y="3500438"/>
            <a:ext cx="2879725" cy="338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rgbClr val="11589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rgbClr val="11589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Iron Deficiency anaemia</a:t>
            </a:r>
          </a:p>
        </p:txBody>
      </p:sp>
      <p:sp>
        <p:nvSpPr>
          <p:cNvPr id="4102" name="Text Box 11"/>
          <p:cNvSpPr txBox="1">
            <a:spLocks noChangeArrowheads="1"/>
          </p:cNvSpPr>
          <p:nvPr/>
        </p:nvSpPr>
        <p:spPr bwMode="auto">
          <a:xfrm>
            <a:off x="3708400" y="3500438"/>
            <a:ext cx="652463" cy="3381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rgbClr val="11589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rgbClr val="11589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OGD</a:t>
            </a:r>
          </a:p>
        </p:txBody>
      </p:sp>
      <p:sp>
        <p:nvSpPr>
          <p:cNvPr id="4103" name="Text Box 12"/>
          <p:cNvSpPr txBox="1">
            <a:spLocks noChangeArrowheads="1"/>
          </p:cNvSpPr>
          <p:nvPr/>
        </p:nvSpPr>
        <p:spPr bwMode="auto">
          <a:xfrm>
            <a:off x="331788" y="4865113"/>
            <a:ext cx="2879725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rgbClr val="11589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rgbClr val="11589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 smtClean="0">
                <a:solidFill>
                  <a:schemeClr val="tx1"/>
                </a:solidFill>
              </a:rPr>
              <a:t>Unexplained rectal bleeding age &gt;50 </a:t>
            </a:r>
            <a:endParaRPr lang="en-GB" altLang="en-US" sz="1600" dirty="0">
              <a:solidFill>
                <a:schemeClr val="tx1"/>
              </a:solidFill>
            </a:endParaRPr>
          </a:p>
        </p:txBody>
      </p:sp>
      <p:sp>
        <p:nvSpPr>
          <p:cNvPr id="4104" name="Text Box 13"/>
          <p:cNvSpPr txBox="1">
            <a:spLocks noChangeArrowheads="1"/>
          </p:cNvSpPr>
          <p:nvPr/>
        </p:nvSpPr>
        <p:spPr bwMode="auto">
          <a:xfrm>
            <a:off x="315913" y="5754688"/>
            <a:ext cx="2693987" cy="338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rgbClr val="11589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rgbClr val="11589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Abdominal or rectal mass</a:t>
            </a:r>
          </a:p>
        </p:txBody>
      </p:sp>
      <p:sp>
        <p:nvSpPr>
          <p:cNvPr id="4105" name="Text Box 14"/>
          <p:cNvSpPr txBox="1">
            <a:spLocks noChangeArrowheads="1"/>
          </p:cNvSpPr>
          <p:nvPr/>
        </p:nvSpPr>
        <p:spPr bwMode="auto">
          <a:xfrm>
            <a:off x="5219700" y="4865688"/>
            <a:ext cx="3600450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rgbClr val="11589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rgbClr val="11589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Flexible sigmoidoscopy with PO4 enema</a:t>
            </a:r>
          </a:p>
        </p:txBody>
      </p:sp>
      <p:sp>
        <p:nvSpPr>
          <p:cNvPr id="4106" name="Text Box 15"/>
          <p:cNvSpPr txBox="1">
            <a:spLocks noChangeArrowheads="1"/>
          </p:cNvSpPr>
          <p:nvPr/>
        </p:nvSpPr>
        <p:spPr bwMode="auto">
          <a:xfrm>
            <a:off x="5292725" y="5751513"/>
            <a:ext cx="2494594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rgbClr val="11589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rgbClr val="11589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tx1"/>
                </a:solidFill>
              </a:rPr>
              <a:t>Clinic via </a:t>
            </a:r>
            <a:r>
              <a:rPr lang="en-GB" altLang="en-US" sz="1600" dirty="0" smtClean="0">
                <a:solidFill>
                  <a:schemeClr val="tx1"/>
                </a:solidFill>
              </a:rPr>
              <a:t>NHS </a:t>
            </a:r>
            <a:r>
              <a:rPr lang="en-GB" altLang="en-US" sz="1600" dirty="0" err="1" smtClean="0">
                <a:solidFill>
                  <a:schemeClr val="tx1"/>
                </a:solidFill>
              </a:rPr>
              <a:t>eReferrals</a:t>
            </a:r>
            <a:endParaRPr lang="en-GB" altLang="en-US" sz="1600" dirty="0">
              <a:solidFill>
                <a:schemeClr val="tx1"/>
              </a:solidFill>
            </a:endParaRPr>
          </a:p>
        </p:txBody>
      </p:sp>
      <p:sp>
        <p:nvSpPr>
          <p:cNvPr id="4107" name="Line 16"/>
          <p:cNvSpPr>
            <a:spLocks noChangeShapeType="1"/>
          </p:cNvSpPr>
          <p:nvPr/>
        </p:nvSpPr>
        <p:spPr bwMode="auto">
          <a:xfrm>
            <a:off x="3276600" y="1484313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8" name="Line 17"/>
          <p:cNvSpPr>
            <a:spLocks noChangeShapeType="1"/>
          </p:cNvSpPr>
          <p:nvPr/>
        </p:nvSpPr>
        <p:spPr bwMode="auto">
          <a:xfrm>
            <a:off x="3276600" y="2492375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9" name="Line 18"/>
          <p:cNvSpPr>
            <a:spLocks noChangeShapeType="1"/>
          </p:cNvSpPr>
          <p:nvPr/>
        </p:nvSpPr>
        <p:spPr bwMode="auto">
          <a:xfrm>
            <a:off x="3203575" y="37163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0" name="Line 19"/>
          <p:cNvSpPr>
            <a:spLocks noChangeShapeType="1"/>
          </p:cNvSpPr>
          <p:nvPr/>
        </p:nvSpPr>
        <p:spPr bwMode="auto">
          <a:xfrm>
            <a:off x="4427538" y="371633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1" name="Text Box 20"/>
          <p:cNvSpPr txBox="1">
            <a:spLocks noChangeArrowheads="1"/>
          </p:cNvSpPr>
          <p:nvPr/>
        </p:nvSpPr>
        <p:spPr bwMode="auto">
          <a:xfrm>
            <a:off x="3284538" y="3143899"/>
            <a:ext cx="54927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rgbClr val="11589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rgbClr val="11589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11589D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tx1"/>
                </a:solidFill>
              </a:rPr>
              <a:t>and</a:t>
            </a:r>
          </a:p>
        </p:txBody>
      </p:sp>
      <p:sp>
        <p:nvSpPr>
          <p:cNvPr id="4112" name="Line 21"/>
          <p:cNvSpPr>
            <a:spLocks noChangeShapeType="1"/>
          </p:cNvSpPr>
          <p:nvPr/>
        </p:nvSpPr>
        <p:spPr bwMode="auto">
          <a:xfrm>
            <a:off x="3203575" y="515778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3" name="Line 22"/>
          <p:cNvSpPr>
            <a:spLocks noChangeShapeType="1"/>
          </p:cNvSpPr>
          <p:nvPr/>
        </p:nvSpPr>
        <p:spPr bwMode="auto">
          <a:xfrm>
            <a:off x="3059113" y="5922963"/>
            <a:ext cx="2233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4" name="Text Box 4"/>
          <p:cNvSpPr>
            <a:spLocks noGrp="1" noChangeArrowheads="1"/>
          </p:cNvSpPr>
          <p:nvPr>
            <p:ph type="title"/>
          </p:nvPr>
        </p:nvSpPr>
        <p:spPr>
          <a:xfrm>
            <a:off x="2599275" y="188640"/>
            <a:ext cx="3981859" cy="400110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GB" altLang="en-US" sz="2000" dirty="0" smtClean="0">
                <a:solidFill>
                  <a:schemeClr val="tx1"/>
                </a:solidFill>
              </a:rPr>
              <a:t>2WW Symptoms-recommended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5913" y="1003217"/>
            <a:ext cx="295275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All symptom complexes in new NICE guidance requiring colonic imaging  (all symptom complexes apart from rectal bleeding alone or a mass)</a:t>
            </a:r>
          </a:p>
          <a:p>
            <a:r>
              <a:rPr lang="en-GB" dirty="0" smtClean="0"/>
              <a:t>Algorithms for age and symptoms built into the requesting 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Recommended Age for Tests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Colonoscopy </a:t>
            </a:r>
            <a:r>
              <a:rPr lang="en-GB" dirty="0" smtClean="0">
                <a:solidFill>
                  <a:srgbClr val="FF0000"/>
                </a:solidFill>
              </a:rPr>
              <a:t>up to age 75</a:t>
            </a:r>
          </a:p>
          <a:p>
            <a:pPr lvl="1"/>
            <a:r>
              <a:rPr lang="en-GB" dirty="0" smtClean="0"/>
              <a:t>It is not possible to book a colonoscopy on the ICE system for a patient over 80</a:t>
            </a:r>
          </a:p>
          <a:p>
            <a:r>
              <a:rPr lang="en-GB" dirty="0" smtClean="0"/>
              <a:t>CT colonoscopy </a:t>
            </a:r>
            <a:r>
              <a:rPr lang="en-GB" dirty="0" smtClean="0">
                <a:solidFill>
                  <a:srgbClr val="FF0000"/>
                </a:solidFill>
              </a:rPr>
              <a:t>between 75-85 or unfit for colonoscopy</a:t>
            </a:r>
          </a:p>
          <a:p>
            <a:r>
              <a:rPr lang="en-GB" dirty="0" smtClean="0"/>
              <a:t>Plain CT </a:t>
            </a:r>
            <a:r>
              <a:rPr lang="en-GB" dirty="0" smtClean="0">
                <a:solidFill>
                  <a:srgbClr val="FF0000"/>
                </a:solidFill>
              </a:rPr>
              <a:t>over 85 or unfit for any other test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07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Please Remember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Check patient is fit for test</a:t>
            </a:r>
          </a:p>
          <a:p>
            <a:r>
              <a:rPr lang="en-GB" dirty="0" smtClean="0"/>
              <a:t>Check they agree to have the test</a:t>
            </a:r>
          </a:p>
          <a:p>
            <a:r>
              <a:rPr lang="en-GB" dirty="0" smtClean="0"/>
              <a:t>Check they are available to attend in next 2 weeks</a:t>
            </a:r>
          </a:p>
          <a:p>
            <a:r>
              <a:rPr lang="en-GB" dirty="0" smtClean="0"/>
              <a:t>Download patient information leaflet and give it to them. Thanks!</a:t>
            </a:r>
          </a:p>
        </p:txBody>
      </p:sp>
    </p:spTree>
    <p:extLst>
      <p:ext uri="{BB962C8B-B14F-4D97-AF65-F5344CB8AC3E}">
        <p14:creationId xmlns:p14="http://schemas.microsoft.com/office/powerpoint/2010/main" val="2593517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237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New NICE Guidance</vt:lpstr>
      <vt:lpstr>Start with the main symptom as described in the guidance</vt:lpstr>
      <vt:lpstr>2WW Symptoms-recommended test</vt:lpstr>
      <vt:lpstr>Recommended Age for Tests</vt:lpstr>
      <vt:lpstr>Please Remember</vt:lpstr>
    </vt:vector>
  </TitlesOfParts>
  <Company>NBT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NICE Guidance</dc:title>
  <dc:creator>Jessica Knott</dc:creator>
  <cp:lastModifiedBy>Jessica Knott</cp:lastModifiedBy>
  <cp:revision>4</cp:revision>
  <dcterms:created xsi:type="dcterms:W3CDTF">2017-07-10T11:41:41Z</dcterms:created>
  <dcterms:modified xsi:type="dcterms:W3CDTF">2017-07-10T12:19:31Z</dcterms:modified>
</cp:coreProperties>
</file>