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26" r:id="rId2"/>
    <p:sldId id="308" r:id="rId3"/>
    <p:sldId id="319" r:id="rId4"/>
    <p:sldId id="275" r:id="rId5"/>
    <p:sldId id="279" r:id="rId6"/>
    <p:sldId id="343" r:id="rId7"/>
    <p:sldId id="341" r:id="rId8"/>
    <p:sldId id="339" r:id="rId9"/>
    <p:sldId id="340" r:id="rId10"/>
    <p:sldId id="342" r:id="rId11"/>
    <p:sldId id="344" r:id="rId12"/>
    <p:sldId id="346" r:id="rId13"/>
    <p:sldId id="345" r:id="rId14"/>
    <p:sldId id="350" r:id="rId15"/>
    <p:sldId id="348" r:id="rId16"/>
    <p:sldId id="349" r:id="rId17"/>
    <p:sldId id="25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BA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34" y="-11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9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pula02s\Desktop\CR%202WW%20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targets!$A$1:$A$47</c:f>
              <c:numCache>
                <c:formatCode>General</c:formatCode>
                <c:ptCount val="47"/>
                <c:pt idx="0">
                  <c:v>61</c:v>
                </c:pt>
                <c:pt idx="1">
                  <c:v>21</c:v>
                </c:pt>
                <c:pt idx="2">
                  <c:v>60</c:v>
                </c:pt>
                <c:pt idx="3">
                  <c:v>90</c:v>
                </c:pt>
                <c:pt idx="4">
                  <c:v>84</c:v>
                </c:pt>
                <c:pt idx="5">
                  <c:v>52</c:v>
                </c:pt>
                <c:pt idx="6">
                  <c:v>100</c:v>
                </c:pt>
                <c:pt idx="7">
                  <c:v>61</c:v>
                </c:pt>
                <c:pt idx="8">
                  <c:v>67</c:v>
                </c:pt>
                <c:pt idx="9">
                  <c:v>77</c:v>
                </c:pt>
                <c:pt idx="10">
                  <c:v>73</c:v>
                </c:pt>
                <c:pt idx="11">
                  <c:v>82</c:v>
                </c:pt>
                <c:pt idx="12">
                  <c:v>68</c:v>
                </c:pt>
                <c:pt idx="13">
                  <c:v>65</c:v>
                </c:pt>
                <c:pt idx="14">
                  <c:v>50</c:v>
                </c:pt>
                <c:pt idx="15">
                  <c:v>68</c:v>
                </c:pt>
                <c:pt idx="16">
                  <c:v>75</c:v>
                </c:pt>
                <c:pt idx="17">
                  <c:v>67</c:v>
                </c:pt>
                <c:pt idx="18">
                  <c:v>61</c:v>
                </c:pt>
                <c:pt idx="19">
                  <c:v>70</c:v>
                </c:pt>
                <c:pt idx="20">
                  <c:v>77</c:v>
                </c:pt>
                <c:pt idx="21">
                  <c:v>81</c:v>
                </c:pt>
                <c:pt idx="22">
                  <c:v>89</c:v>
                </c:pt>
                <c:pt idx="23">
                  <c:v>96</c:v>
                </c:pt>
                <c:pt idx="24">
                  <c:v>79</c:v>
                </c:pt>
                <c:pt idx="25">
                  <c:v>77</c:v>
                </c:pt>
                <c:pt idx="26">
                  <c:v>85</c:v>
                </c:pt>
                <c:pt idx="27">
                  <c:v>86</c:v>
                </c:pt>
                <c:pt idx="28">
                  <c:v>86</c:v>
                </c:pt>
                <c:pt idx="29">
                  <c:v>100</c:v>
                </c:pt>
                <c:pt idx="30">
                  <c:v>76</c:v>
                </c:pt>
                <c:pt idx="31">
                  <c:v>56</c:v>
                </c:pt>
                <c:pt idx="32">
                  <c:v>100</c:v>
                </c:pt>
                <c:pt idx="33">
                  <c:v>80</c:v>
                </c:pt>
                <c:pt idx="34">
                  <c:v>69</c:v>
                </c:pt>
                <c:pt idx="35">
                  <c:v>91</c:v>
                </c:pt>
                <c:pt idx="36">
                  <c:v>70</c:v>
                </c:pt>
                <c:pt idx="37">
                  <c:v>79</c:v>
                </c:pt>
                <c:pt idx="38">
                  <c:v>67</c:v>
                </c:pt>
                <c:pt idx="39">
                  <c:v>82</c:v>
                </c:pt>
                <c:pt idx="40">
                  <c:v>88</c:v>
                </c:pt>
                <c:pt idx="41">
                  <c:v>80</c:v>
                </c:pt>
                <c:pt idx="42">
                  <c:v>60</c:v>
                </c:pt>
                <c:pt idx="43">
                  <c:v>96</c:v>
                </c:pt>
                <c:pt idx="44">
                  <c:v>96</c:v>
                </c:pt>
                <c:pt idx="45">
                  <c:v>79</c:v>
                </c:pt>
                <c:pt idx="46">
                  <c:v>90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618752"/>
        <c:axId val="92620288"/>
      </c:lineChart>
      <c:catAx>
        <c:axId val="92618752"/>
        <c:scaling>
          <c:orientation val="minMax"/>
        </c:scaling>
        <c:delete val="0"/>
        <c:axPos val="b"/>
        <c:majorTickMark val="out"/>
        <c:minorTickMark val="none"/>
        <c:tickLblPos val="nextTo"/>
        <c:crossAx val="92620288"/>
        <c:crosses val="autoZero"/>
        <c:auto val="1"/>
        <c:lblAlgn val="ctr"/>
        <c:lblOffset val="100"/>
        <c:noMultiLvlLbl val="0"/>
      </c:catAx>
      <c:valAx>
        <c:axId val="92620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26187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0.50875</cdr:x>
      <cdr:y>0.64272</cdr:y>
    </cdr:from>
    <cdr:to>
      <cdr:x>0.69247</cdr:x>
      <cdr:y>0.77069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4186808" y="2908920"/>
          <a:ext cx="1511942" cy="579187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0.50875</cdr:x>
      <cdr:y>0.34043</cdr:y>
    </cdr:from>
    <cdr:to>
      <cdr:x>0.50875</cdr:x>
      <cdr:y>0.9291</cdr:y>
    </cdr:to>
    <cdr:cxnSp macro="">
      <cdr:nvCxnSpPr>
        <cdr:cNvPr id="5" name="Straight Arrow Connector 4"/>
        <cdr:cNvCxnSpPr/>
      </cdr:nvCxnSpPr>
      <cdr:spPr>
        <a:xfrm xmlns:a="http://schemas.openxmlformats.org/drawingml/2006/main" flipV="1">
          <a:off x="4186808" y="1540768"/>
          <a:ext cx="0" cy="2664296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0.04501</cdr:x>
      <cdr:y>0.41998</cdr:y>
    </cdr:from>
    <cdr:to>
      <cdr:x>0.50875</cdr:x>
      <cdr:y>0.41998</cdr:y>
    </cdr:to>
    <cdr:cxnSp macro="">
      <cdr:nvCxnSpPr>
        <cdr:cNvPr id="4" name="Straight Connector 3"/>
        <cdr:cNvCxnSpPr/>
      </cdr:nvCxnSpPr>
      <cdr:spPr>
        <a:xfrm xmlns:a="http://schemas.openxmlformats.org/drawingml/2006/main">
          <a:off x="370384" y="1900808"/>
          <a:ext cx="3816424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0.50875</cdr:x>
      <cdr:y>0.30861</cdr:y>
    </cdr:from>
    <cdr:to>
      <cdr:x>0.98999</cdr:x>
      <cdr:y>0.30861</cdr:y>
    </cdr:to>
    <cdr:cxnSp macro="">
      <cdr:nvCxnSpPr>
        <cdr:cNvPr id="7" name="Straight Connector 6"/>
        <cdr:cNvCxnSpPr/>
      </cdr:nvCxnSpPr>
      <cdr:spPr>
        <a:xfrm xmlns:a="http://schemas.openxmlformats.org/drawingml/2006/main">
          <a:off x="4186808" y="1396752"/>
          <a:ext cx="396044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1D582D-40F6-4919-A1E4-B91DD8AFC008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66D4D-DB13-4230-ABC5-7D0EFEC052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609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smtClean="0"/>
              <a:t>Considered different models but we went option 2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3E9DB9B-46CE-4900-89EE-9AAD8D3CD26A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GB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37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5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74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530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195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565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57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308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88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116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7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FD524-B02B-456B-B97E-ABC7F3C6607D}" type="datetimeFigureOut">
              <a:rPr lang="en-GB" smtClean="0"/>
              <a:t>10/07/2017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42B76-FB65-48E2-84FE-E30D68446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922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uk/url?sa=i&amp;rct=j&amp;q=&amp;esrc=s&amp;source=images&amp;cd=&amp;cad=rja&amp;uact=8&amp;ved=0ahUKEwi3-MnBjb_SAhWC0RoKHbAoC2IQjRwIBw&amp;url=https://www.southgloucestershireccg.nhs.uk/&amp;psig=AFQjCNEQgti2pNfixR_OCW4JdkS3pvTFIg&amp;ust=148879438829156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homepage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Ann.lyons@nbt.nhs.uk" TargetMode="External"/><Relationship Id="rId2" Type="http://schemas.openxmlformats.org/officeDocument/2006/relationships/hyperlink" Target="mailto:Anne.pullyblank@nbt,nhs.uk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ula02s\AppData\Local\Microsoft\Windows\Temporary Internet Files\Content.Outlook\HPA3QZIW\IMG_3465 - Cop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180" y="3429000"/>
            <a:ext cx="4102452" cy="273630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An Electronic 2 Week Wait Referral System for Colorectal Cancer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3608" y="1916832"/>
            <a:ext cx="6400800" cy="1752600"/>
          </a:xfrm>
        </p:spPr>
        <p:txBody>
          <a:bodyPr/>
          <a:lstStyle/>
          <a:p>
            <a:r>
              <a:rPr lang="en-GB" dirty="0" smtClean="0"/>
              <a:t>North Bristol NHS Trust</a:t>
            </a:r>
          </a:p>
          <a:p>
            <a:r>
              <a:rPr lang="en-GB" dirty="0" smtClean="0"/>
              <a:t>South Gloucestershire CCG</a:t>
            </a:r>
            <a:endParaRPr lang="en-GB" dirty="0"/>
          </a:p>
        </p:txBody>
      </p:sp>
      <p:sp>
        <p:nvSpPr>
          <p:cNvPr id="4" name="AutoShape 4" descr="Image result for south gloucestershire CCG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" y="-503238"/>
            <a:ext cx="2657475" cy="1057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013176"/>
            <a:ext cx="1728192" cy="687561"/>
          </a:xfrm>
          <a:prstGeom prst="rect">
            <a:avLst/>
          </a:prstGeom>
        </p:spPr>
      </p:pic>
      <p:pic>
        <p:nvPicPr>
          <p:cNvPr id="7" name="Picture 13" descr="NBTLogo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218843"/>
            <a:ext cx="175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958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 smtClean="0"/>
              <a:t>Who to send to clinic instead of straight to test?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It is an option for anyone</a:t>
            </a:r>
          </a:p>
          <a:p>
            <a:r>
              <a:rPr lang="en-GB" altLang="en-US" dirty="0" smtClean="0"/>
              <a:t>The pathway of choice for patients with an abdominal or rectal mass</a:t>
            </a:r>
          </a:p>
          <a:p>
            <a:r>
              <a:rPr lang="en-GB" altLang="en-US" dirty="0" smtClean="0"/>
              <a:t>Frail complex elderly if concerned they are not fit for any test including a plain CT scan</a:t>
            </a:r>
          </a:p>
          <a:p>
            <a:r>
              <a:rPr lang="en-GB" altLang="en-US" dirty="0" smtClean="0"/>
              <a:t>Patients who are unable to give consent for a test</a:t>
            </a:r>
          </a:p>
        </p:txBody>
      </p:sp>
    </p:spTree>
    <p:extLst>
      <p:ext uri="{BB962C8B-B14F-4D97-AF65-F5344CB8AC3E}">
        <p14:creationId xmlns:p14="http://schemas.microsoft.com/office/powerpoint/2010/main" val="11953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Please Make Sure your Patient is Free to Attend within 2 weeks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r>
              <a:rPr lang="en-GB" dirty="0" smtClean="0"/>
              <a:t>In the first year</a:t>
            </a:r>
          </a:p>
          <a:p>
            <a:pPr lvl="1"/>
            <a:r>
              <a:rPr lang="en-GB" dirty="0" smtClean="0"/>
              <a:t>10</a:t>
            </a:r>
            <a:r>
              <a:rPr lang="en-GB" dirty="0"/>
              <a:t>% declined colonoscopy, 1.5% DNA</a:t>
            </a:r>
          </a:p>
          <a:p>
            <a:pPr lvl="1"/>
            <a:r>
              <a:rPr lang="en-GB" dirty="0" smtClean="0"/>
              <a:t>6</a:t>
            </a:r>
            <a:r>
              <a:rPr lang="en-GB" dirty="0"/>
              <a:t>% declined flexible sigmoidoscopy, 1% </a:t>
            </a:r>
            <a:r>
              <a:rPr lang="en-GB" dirty="0" smtClean="0"/>
              <a:t>DNA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Please check patient is willing to have the test and understands</a:t>
            </a:r>
          </a:p>
          <a:p>
            <a:r>
              <a:rPr lang="en-GB" dirty="0" smtClean="0"/>
              <a:t>Download patient information and give to patient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2493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NICE Guidance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are many combinations of symptoms to consider now but in order to use ICE it is important that </a:t>
            </a:r>
            <a:r>
              <a:rPr lang="en-GB" dirty="0" smtClean="0"/>
              <a:t>you start with the main symptom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0864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Start </a:t>
            </a:r>
            <a:r>
              <a:rPr lang="en-GB" dirty="0"/>
              <a:t>with the main symptom as described in the guidance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b="1" dirty="0" smtClean="0"/>
              <a:t>&gt;</a:t>
            </a:r>
            <a:r>
              <a:rPr lang="en-GB" b="1" dirty="0"/>
              <a:t>50 with unexplained rectal </a:t>
            </a:r>
            <a:r>
              <a:rPr lang="en-GB" b="1" dirty="0" smtClean="0"/>
              <a:t>bleeding</a:t>
            </a:r>
            <a:r>
              <a:rPr lang="en-GB" dirty="0" smtClean="0"/>
              <a:t>-Book </a:t>
            </a:r>
            <a:r>
              <a:rPr lang="en-GB" dirty="0"/>
              <a:t>flexible </a:t>
            </a:r>
            <a:r>
              <a:rPr lang="en-GB" dirty="0" smtClean="0"/>
              <a:t>sigmoidoscopy on </a:t>
            </a:r>
            <a:r>
              <a:rPr lang="en-GB" dirty="0"/>
              <a:t>the right side of the screen </a:t>
            </a:r>
            <a:endParaRPr lang="en-GB" dirty="0" smtClean="0"/>
          </a:p>
          <a:p>
            <a:r>
              <a:rPr lang="en-GB" b="1" dirty="0" smtClean="0"/>
              <a:t>Abdominal </a:t>
            </a:r>
            <a:r>
              <a:rPr lang="en-GB" b="1" dirty="0"/>
              <a:t>or rectal mass</a:t>
            </a:r>
            <a:r>
              <a:rPr lang="en-GB" dirty="0"/>
              <a:t>-this test is a symptom that still requires clinic referral via </a:t>
            </a:r>
            <a:r>
              <a:rPr lang="en-GB" dirty="0" smtClean="0"/>
              <a:t>NHS </a:t>
            </a:r>
            <a:r>
              <a:rPr lang="en-GB" dirty="0" err="1" smtClean="0"/>
              <a:t>eReferrals</a:t>
            </a:r>
            <a:r>
              <a:rPr lang="en-GB" dirty="0" smtClean="0"/>
              <a:t> found </a:t>
            </a:r>
            <a:r>
              <a:rPr lang="en-GB" dirty="0"/>
              <a:t>on the right of the screen </a:t>
            </a:r>
            <a:endParaRPr lang="en-GB" dirty="0" smtClean="0"/>
          </a:p>
          <a:p>
            <a:r>
              <a:rPr lang="en-GB" b="1" dirty="0" smtClean="0"/>
              <a:t>For </a:t>
            </a:r>
            <a:r>
              <a:rPr lang="en-GB" b="1" dirty="0"/>
              <a:t>all </a:t>
            </a:r>
            <a:r>
              <a:rPr lang="en-GB" b="1" dirty="0" smtClean="0"/>
              <a:t>other symptom </a:t>
            </a:r>
            <a:r>
              <a:rPr lang="en-GB" b="1" dirty="0"/>
              <a:t>c</a:t>
            </a:r>
            <a:r>
              <a:rPr lang="en-GB" b="1" dirty="0" smtClean="0"/>
              <a:t>omplexes </a:t>
            </a:r>
            <a:r>
              <a:rPr lang="en-GB" dirty="0" smtClean="0"/>
              <a:t>the </a:t>
            </a:r>
            <a:r>
              <a:rPr lang="en-GB" dirty="0"/>
              <a:t>recommended test is </a:t>
            </a:r>
            <a:r>
              <a:rPr lang="en-GB" dirty="0" smtClean="0"/>
              <a:t>colonoscopy</a:t>
            </a:r>
            <a:r>
              <a:rPr lang="en-GB" dirty="0"/>
              <a:t>, CT colonoscopy or plain </a:t>
            </a:r>
            <a:r>
              <a:rPr lang="en-GB" dirty="0" smtClean="0"/>
              <a:t>CT depending on fitness</a:t>
            </a:r>
            <a:endParaRPr lang="en-GB" dirty="0"/>
          </a:p>
          <a:p>
            <a:pPr lvl="0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694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88640"/>
            <a:ext cx="8784976" cy="65527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5219700" y="1052513"/>
            <a:ext cx="3600450" cy="3292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11589D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rgbClr val="11589D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AGE		TEST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60-75 		colonoscopy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75-85 		CTC</a:t>
            </a:r>
            <a:endParaRPr lang="en-GB" altLang="en-US" sz="440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&gt;85 		CT with 			extended oral 		prep</a:t>
            </a:r>
            <a:endParaRPr lang="en-GB" altLang="en-US" sz="4400">
              <a:solidFill>
                <a:schemeClr val="tx1"/>
              </a:solidFill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323850" y="3500438"/>
            <a:ext cx="2879725" cy="338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11589D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rgbClr val="11589D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Iron Deficiency anaemia</a:t>
            </a:r>
          </a:p>
        </p:txBody>
      </p:sp>
      <p:sp>
        <p:nvSpPr>
          <p:cNvPr id="4102" name="Text Box 11"/>
          <p:cNvSpPr txBox="1">
            <a:spLocks noChangeArrowheads="1"/>
          </p:cNvSpPr>
          <p:nvPr/>
        </p:nvSpPr>
        <p:spPr bwMode="auto">
          <a:xfrm>
            <a:off x="3708400" y="3500438"/>
            <a:ext cx="652463" cy="33813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11589D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rgbClr val="11589D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OGD</a:t>
            </a:r>
          </a:p>
        </p:txBody>
      </p:sp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331788" y="4865113"/>
            <a:ext cx="2879725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11589D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rgbClr val="11589D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 smtClean="0">
                <a:solidFill>
                  <a:schemeClr val="tx1"/>
                </a:solidFill>
              </a:rPr>
              <a:t>Unexplained rectal bleeding age &gt;50 </a:t>
            </a:r>
            <a:endParaRPr lang="en-GB" altLang="en-US" sz="1600" dirty="0">
              <a:solidFill>
                <a:schemeClr val="tx1"/>
              </a:solidFill>
            </a:endParaRPr>
          </a:p>
        </p:txBody>
      </p:sp>
      <p:sp>
        <p:nvSpPr>
          <p:cNvPr id="4104" name="Text Box 13"/>
          <p:cNvSpPr txBox="1">
            <a:spLocks noChangeArrowheads="1"/>
          </p:cNvSpPr>
          <p:nvPr/>
        </p:nvSpPr>
        <p:spPr bwMode="auto">
          <a:xfrm>
            <a:off x="315913" y="5754688"/>
            <a:ext cx="2693987" cy="338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11589D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rgbClr val="11589D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Abdominal or rectal mass</a:t>
            </a:r>
          </a:p>
        </p:txBody>
      </p:sp>
      <p:sp>
        <p:nvSpPr>
          <p:cNvPr id="4105" name="Text Box 14"/>
          <p:cNvSpPr txBox="1">
            <a:spLocks noChangeArrowheads="1"/>
          </p:cNvSpPr>
          <p:nvPr/>
        </p:nvSpPr>
        <p:spPr bwMode="auto">
          <a:xfrm>
            <a:off x="5219700" y="4865688"/>
            <a:ext cx="3600450" cy="58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11589D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rgbClr val="11589D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Flexible sigmoidoscopy with PO4 enema</a:t>
            </a:r>
          </a:p>
        </p:txBody>
      </p:sp>
      <p:sp>
        <p:nvSpPr>
          <p:cNvPr id="4106" name="Text Box 15"/>
          <p:cNvSpPr txBox="1">
            <a:spLocks noChangeArrowheads="1"/>
          </p:cNvSpPr>
          <p:nvPr/>
        </p:nvSpPr>
        <p:spPr bwMode="auto">
          <a:xfrm>
            <a:off x="5292725" y="5751513"/>
            <a:ext cx="2392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11589D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rgbClr val="11589D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>
                <a:solidFill>
                  <a:schemeClr val="tx1"/>
                </a:solidFill>
              </a:rPr>
              <a:t>Clinic via </a:t>
            </a:r>
            <a:r>
              <a:rPr lang="en-GB" altLang="en-US" sz="1600" dirty="0" smtClean="0">
                <a:solidFill>
                  <a:schemeClr val="tx1"/>
                </a:solidFill>
              </a:rPr>
              <a:t>NHS </a:t>
            </a:r>
            <a:r>
              <a:rPr lang="en-GB" altLang="en-US" sz="1600" dirty="0" err="1" smtClean="0">
                <a:solidFill>
                  <a:schemeClr val="tx1"/>
                </a:solidFill>
              </a:rPr>
              <a:t>eReferral</a:t>
            </a:r>
            <a:endParaRPr lang="en-GB" altLang="en-US" sz="1600" dirty="0">
              <a:solidFill>
                <a:schemeClr val="tx1"/>
              </a:solidFill>
            </a:endParaRPr>
          </a:p>
        </p:txBody>
      </p:sp>
      <p:sp>
        <p:nvSpPr>
          <p:cNvPr id="4107" name="Line 16"/>
          <p:cNvSpPr>
            <a:spLocks noChangeShapeType="1"/>
          </p:cNvSpPr>
          <p:nvPr/>
        </p:nvSpPr>
        <p:spPr bwMode="auto">
          <a:xfrm>
            <a:off x="3276600" y="1484313"/>
            <a:ext cx="194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8" name="Line 17"/>
          <p:cNvSpPr>
            <a:spLocks noChangeShapeType="1"/>
          </p:cNvSpPr>
          <p:nvPr/>
        </p:nvSpPr>
        <p:spPr bwMode="auto">
          <a:xfrm>
            <a:off x="3276600" y="2492375"/>
            <a:ext cx="194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9" name="Line 18"/>
          <p:cNvSpPr>
            <a:spLocks noChangeShapeType="1"/>
          </p:cNvSpPr>
          <p:nvPr/>
        </p:nvSpPr>
        <p:spPr bwMode="auto">
          <a:xfrm>
            <a:off x="3203575" y="37163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0" name="Line 19"/>
          <p:cNvSpPr>
            <a:spLocks noChangeShapeType="1"/>
          </p:cNvSpPr>
          <p:nvPr/>
        </p:nvSpPr>
        <p:spPr bwMode="auto">
          <a:xfrm>
            <a:off x="4427538" y="371633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1" name="Text Box 20"/>
          <p:cNvSpPr txBox="1">
            <a:spLocks noChangeArrowheads="1"/>
          </p:cNvSpPr>
          <p:nvPr/>
        </p:nvSpPr>
        <p:spPr bwMode="auto">
          <a:xfrm>
            <a:off x="3284538" y="3143899"/>
            <a:ext cx="549275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400">
                <a:solidFill>
                  <a:srgbClr val="11589D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rgbClr val="11589D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>
                <a:solidFill>
                  <a:srgbClr val="11589D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dirty="0">
                <a:solidFill>
                  <a:schemeClr val="tx1"/>
                </a:solidFill>
              </a:rPr>
              <a:t>and</a:t>
            </a:r>
          </a:p>
        </p:txBody>
      </p:sp>
      <p:sp>
        <p:nvSpPr>
          <p:cNvPr id="4112" name="Line 21"/>
          <p:cNvSpPr>
            <a:spLocks noChangeShapeType="1"/>
          </p:cNvSpPr>
          <p:nvPr/>
        </p:nvSpPr>
        <p:spPr bwMode="auto">
          <a:xfrm>
            <a:off x="3203575" y="5157788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3" name="Line 22"/>
          <p:cNvSpPr>
            <a:spLocks noChangeShapeType="1"/>
          </p:cNvSpPr>
          <p:nvPr/>
        </p:nvSpPr>
        <p:spPr bwMode="auto">
          <a:xfrm>
            <a:off x="3059113" y="5922963"/>
            <a:ext cx="2233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4" name="Text Box 4"/>
          <p:cNvSpPr>
            <a:spLocks noGrp="1" noChangeArrowheads="1"/>
          </p:cNvSpPr>
          <p:nvPr>
            <p:ph type="title"/>
          </p:nvPr>
        </p:nvSpPr>
        <p:spPr>
          <a:xfrm>
            <a:off x="2599275" y="188640"/>
            <a:ext cx="3981859" cy="400110"/>
          </a:xfrm>
          <a:noFill/>
        </p:spPr>
        <p:txBody>
          <a:bodyPr wrap="none">
            <a:spAutoFit/>
          </a:bodyPr>
          <a:lstStyle/>
          <a:p>
            <a:pPr eaLnBrk="1" hangingPunct="1"/>
            <a:r>
              <a:rPr lang="en-GB" altLang="en-US" sz="2000" dirty="0" smtClean="0">
                <a:solidFill>
                  <a:schemeClr val="tx1"/>
                </a:solidFill>
              </a:rPr>
              <a:t>2WW Symptoms-recommended test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5913" y="1003217"/>
            <a:ext cx="295275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All symptom complexes in new NICE guidance requiring colonic imaging  (all symptom complexes apart from rectal bleeding alone or a mass)</a:t>
            </a:r>
          </a:p>
          <a:p>
            <a:r>
              <a:rPr lang="en-GB" dirty="0" smtClean="0"/>
              <a:t>Algorithms for age and symptoms built into the requesting system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374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Recommended Age for Tests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Colonoscopy </a:t>
            </a:r>
            <a:r>
              <a:rPr lang="en-GB" dirty="0" smtClean="0">
                <a:solidFill>
                  <a:srgbClr val="FF0000"/>
                </a:solidFill>
              </a:rPr>
              <a:t>up to age 75</a:t>
            </a:r>
          </a:p>
          <a:p>
            <a:pPr lvl="1"/>
            <a:r>
              <a:rPr lang="en-GB" dirty="0" smtClean="0"/>
              <a:t>It is not possible to book a colonoscopy on the ICE system for a patient over 80</a:t>
            </a:r>
          </a:p>
          <a:p>
            <a:r>
              <a:rPr lang="en-GB" dirty="0" smtClean="0"/>
              <a:t>CT colonoscopy </a:t>
            </a:r>
            <a:r>
              <a:rPr lang="en-GB" dirty="0" smtClean="0">
                <a:solidFill>
                  <a:srgbClr val="FF0000"/>
                </a:solidFill>
              </a:rPr>
              <a:t>between 75-85 or unfit for colonoscopy</a:t>
            </a:r>
          </a:p>
          <a:p>
            <a:r>
              <a:rPr lang="en-GB" dirty="0" smtClean="0"/>
              <a:t>Plain CT </a:t>
            </a:r>
            <a:r>
              <a:rPr lang="en-GB" dirty="0" smtClean="0">
                <a:solidFill>
                  <a:srgbClr val="FF0000"/>
                </a:solidFill>
              </a:rPr>
              <a:t>over 85 or unfit for any other test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8198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Download patient information leaflets using the links</a:t>
            </a:r>
          </a:p>
          <a:p>
            <a:r>
              <a:rPr lang="en-GB" dirty="0" smtClean="0"/>
              <a:t>Any problems contact</a:t>
            </a:r>
          </a:p>
          <a:p>
            <a:r>
              <a:rPr lang="en-GB" dirty="0" err="1" smtClean="0">
                <a:hlinkClick r:id="rId2"/>
              </a:rPr>
              <a:t>Anne.pullyblank@nbt,nhs.uk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Ann.lyons@nbt.nhs.uk</a:t>
            </a:r>
            <a:endParaRPr lang="en-GB" dirty="0" smtClean="0"/>
          </a:p>
          <a:p>
            <a:r>
              <a:rPr lang="en-GB" dirty="0" smtClean="0"/>
              <a:t>Cancer office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313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556600" y="476848"/>
            <a:ext cx="1509045" cy="1723164"/>
            <a:chOff x="6643479" y="1184070"/>
            <a:chExt cx="1509045" cy="172316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3479" y="1184070"/>
              <a:ext cx="1509045" cy="1509045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6819733" y="2507124"/>
              <a:ext cx="11565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/>
                <a:t>1751 CTC</a:t>
              </a:r>
              <a:endParaRPr lang="en-GB" sz="2000" b="1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559321" y="2356408"/>
            <a:ext cx="2086725" cy="1956350"/>
            <a:chOff x="6625709" y="3140968"/>
            <a:chExt cx="2086725" cy="195635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67355" y="3140968"/>
              <a:ext cx="1556240" cy="1556240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6625709" y="4697208"/>
              <a:ext cx="208672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rgbClr val="0070C0"/>
                  </a:solidFill>
                </a:rPr>
                <a:t>1980 colonoscopy</a:t>
              </a:r>
              <a:endParaRPr lang="en-GB" sz="20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0400" y="476848"/>
            <a:ext cx="2304256" cy="1837123"/>
            <a:chOff x="358040" y="4221088"/>
            <a:chExt cx="2304256" cy="1837123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584" y="4221088"/>
              <a:ext cx="1359595" cy="1359595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358040" y="5350325"/>
              <a:ext cx="23042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5250 referrals</a:t>
              </a:r>
            </a:p>
            <a:p>
              <a:r>
                <a:rPr lang="en-GB" sz="2000" b="1" dirty="0" smtClean="0"/>
                <a:t>80% straight to test</a:t>
              </a:r>
              <a:endParaRPr lang="en-GB" sz="2000" b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96661" y="3453890"/>
            <a:ext cx="2088232" cy="2509412"/>
            <a:chOff x="453086" y="586843"/>
            <a:chExt cx="2088232" cy="250941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568" y="586843"/>
              <a:ext cx="1185973" cy="1185973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53086" y="1772816"/>
              <a:ext cx="208823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Reduced mean time to diagnosis</a:t>
              </a:r>
            </a:p>
            <a:p>
              <a:r>
                <a:rPr lang="en-GB" sz="2000" b="1" dirty="0" smtClean="0"/>
                <a:t>From 28 days to 11 days</a:t>
              </a:r>
              <a:endParaRPr lang="en-GB" sz="2000" b="1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459082" y="275897"/>
            <a:ext cx="1949636" cy="1970524"/>
            <a:chOff x="3459082" y="275897"/>
            <a:chExt cx="1949636" cy="1970524"/>
          </a:xfrm>
        </p:grpSpPr>
        <p:sp>
          <p:nvSpPr>
            <p:cNvPr id="11" name="TextBox 10"/>
            <p:cNvSpPr txBox="1"/>
            <p:nvPr/>
          </p:nvSpPr>
          <p:spPr>
            <a:xfrm>
              <a:off x="3459082" y="275897"/>
              <a:ext cx="194963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/>
                <a:t>1125 outpatient </a:t>
              </a:r>
            </a:p>
            <a:p>
              <a:r>
                <a:rPr lang="en-GB" sz="2000" b="1" dirty="0" smtClean="0"/>
                <a:t>appointments</a:t>
              </a:r>
              <a:endParaRPr lang="en-GB" sz="2000" b="1" dirty="0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9912" y="938445"/>
              <a:ext cx="1307976" cy="1307976"/>
            </a:xfrm>
            <a:prstGeom prst="rect">
              <a:avLst/>
            </a:prstGeom>
          </p:spPr>
        </p:pic>
      </p:grp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633634"/>
            <a:ext cx="1992977" cy="159438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20" name="Group 19"/>
          <p:cNvGrpSpPr/>
          <p:nvPr/>
        </p:nvGrpSpPr>
        <p:grpSpPr>
          <a:xfrm>
            <a:off x="3714744" y="4627518"/>
            <a:ext cx="1691263" cy="2131606"/>
            <a:chOff x="3865602" y="4588325"/>
            <a:chExt cx="1691263" cy="2131606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2865" y="4588325"/>
              <a:ext cx="1115943" cy="1115943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3865602" y="5704268"/>
              <a:ext cx="169126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Improved 62 day cancer performance</a:t>
              </a:r>
              <a:endParaRPr lang="en-GB" sz="2000" b="1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251594" y="4518010"/>
            <a:ext cx="2568877" cy="2450901"/>
            <a:chOff x="6580087" y="4615999"/>
            <a:chExt cx="2250744" cy="2450901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2807" y="4615999"/>
              <a:ext cx="1432249" cy="1635293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6580087" y="6051237"/>
              <a:ext cx="225074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Positive Feedback from patients and GPs</a:t>
              </a:r>
              <a:endParaRPr lang="en-GB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4297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r>
              <a:rPr lang="en-GB" sz="4000" dirty="0" smtClean="0"/>
              <a:t>Why Use the ICE 2WW </a:t>
            </a:r>
            <a:r>
              <a:rPr lang="en-GB" sz="4000" dirty="0"/>
              <a:t>R</a:t>
            </a:r>
            <a:r>
              <a:rPr lang="en-GB" sz="4000" dirty="0" smtClean="0"/>
              <a:t>eferral System?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Allows GPs to book straight to test</a:t>
            </a:r>
          </a:p>
          <a:p>
            <a:r>
              <a:rPr lang="en-GB" dirty="0" smtClean="0"/>
              <a:t>Takes away the need for a structured referral form and internal triage to test</a:t>
            </a:r>
          </a:p>
          <a:p>
            <a:r>
              <a:rPr lang="en-GB" dirty="0" smtClean="0"/>
              <a:t>Has reduced the time </a:t>
            </a:r>
            <a:r>
              <a:rPr lang="en-GB" dirty="0"/>
              <a:t>to </a:t>
            </a:r>
            <a:r>
              <a:rPr lang="en-GB" dirty="0" smtClean="0"/>
              <a:t>colorectal cancer diagnosis from </a:t>
            </a:r>
            <a:r>
              <a:rPr lang="en-GB" dirty="0"/>
              <a:t>28 to 11 days</a:t>
            </a:r>
          </a:p>
          <a:p>
            <a:r>
              <a:rPr lang="en-GB" dirty="0" smtClean="0"/>
              <a:t>Improved 62 day cancer performance</a:t>
            </a:r>
          </a:p>
          <a:p>
            <a:r>
              <a:rPr lang="en-GB" dirty="0" smtClean="0"/>
              <a:t>Good feedback from GPs and patients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324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ular Callout 13"/>
          <p:cNvSpPr/>
          <p:nvPr/>
        </p:nvSpPr>
        <p:spPr>
          <a:xfrm>
            <a:off x="4283968" y="1196752"/>
            <a:ext cx="4716016" cy="1440160"/>
          </a:xfrm>
          <a:prstGeom prst="wedgeRect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/>
          <p:cNvGrpSpPr/>
          <p:nvPr/>
        </p:nvGrpSpPr>
        <p:grpSpPr>
          <a:xfrm>
            <a:off x="4405389" y="3108926"/>
            <a:ext cx="4594595" cy="1113831"/>
            <a:chOff x="4405389" y="3108926"/>
            <a:chExt cx="4594595" cy="1113831"/>
          </a:xfrm>
        </p:grpSpPr>
        <p:sp>
          <p:nvSpPr>
            <p:cNvPr id="12" name="Rounded Rectangular Callout 11"/>
            <p:cNvSpPr/>
            <p:nvPr/>
          </p:nvSpPr>
          <p:spPr>
            <a:xfrm>
              <a:off x="4405389" y="3108926"/>
              <a:ext cx="4594595" cy="1113831"/>
            </a:xfrm>
            <a:prstGeom prst="wedgeRoundRectCallou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405389" y="3108926"/>
              <a:ext cx="4572000" cy="92333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>
              <a:spAutoFit/>
            </a:bodyPr>
            <a:lstStyle/>
            <a:p>
              <a:r>
                <a:rPr lang="en-GB" dirty="0" smtClean="0"/>
                <a:t>The </a:t>
              </a:r>
              <a:r>
                <a:rPr lang="en-GB" dirty="0"/>
                <a:t>important part for patients was to find out what was wrong quickly, and to get </a:t>
              </a:r>
              <a:r>
                <a:rPr lang="en-GB" dirty="0" smtClean="0"/>
                <a:t>peace </a:t>
              </a:r>
              <a:r>
                <a:rPr lang="en-GB" dirty="0"/>
                <a:t>of mind and treatment as soon as </a:t>
              </a:r>
              <a:r>
                <a:rPr lang="en-GB" dirty="0" smtClean="0"/>
                <a:t>possible</a:t>
              </a:r>
              <a:endParaRPr lang="en-GB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21232" y="3433244"/>
            <a:ext cx="3658679" cy="932694"/>
            <a:chOff x="121232" y="3433244"/>
            <a:chExt cx="3658679" cy="932694"/>
          </a:xfrm>
        </p:grpSpPr>
        <p:sp>
          <p:nvSpPr>
            <p:cNvPr id="3" name="Oval Callout 2"/>
            <p:cNvSpPr/>
            <p:nvPr/>
          </p:nvSpPr>
          <p:spPr>
            <a:xfrm>
              <a:off x="121232" y="3433244"/>
              <a:ext cx="3658679" cy="932694"/>
            </a:xfrm>
            <a:prstGeom prst="wedgeEllipseCallout">
              <a:avLst/>
            </a:prstGeom>
            <a:solidFill>
              <a:srgbClr val="B3BA5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92308" y="3576426"/>
              <a:ext cx="338437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dirty="0"/>
                <a:t>80% of patients felt the GPs </a:t>
              </a:r>
              <a:r>
                <a:rPr lang="en-GB" dirty="0" smtClean="0"/>
                <a:t>were </a:t>
              </a:r>
              <a:r>
                <a:rPr lang="en-GB" dirty="0"/>
                <a:t>good and explained the </a:t>
              </a:r>
              <a:r>
                <a:rPr lang="en-GB" dirty="0" smtClean="0"/>
                <a:t>pathway</a:t>
              </a:r>
            </a:p>
          </p:txBody>
        </p:sp>
      </p:grpSp>
      <p:sp>
        <p:nvSpPr>
          <p:cNvPr id="6" name="Rectangle 5"/>
          <p:cNvSpPr/>
          <p:nvPr/>
        </p:nvSpPr>
        <p:spPr>
          <a:xfrm>
            <a:off x="4405389" y="1414809"/>
            <a:ext cx="4572000" cy="92333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r>
              <a:rPr lang="en-GB" dirty="0"/>
              <a:t>All patients said they would prefer to be contacted as quickly as </a:t>
            </a:r>
            <a:r>
              <a:rPr lang="en-GB" dirty="0" smtClean="0"/>
              <a:t>possible and would </a:t>
            </a:r>
            <a:r>
              <a:rPr lang="en-GB" dirty="0"/>
              <a:t>like </a:t>
            </a:r>
            <a:r>
              <a:rPr lang="en-GB" dirty="0" smtClean="0"/>
              <a:t>tests </a:t>
            </a:r>
            <a:r>
              <a:rPr lang="en-GB" dirty="0"/>
              <a:t>as soon as </a:t>
            </a:r>
            <a:r>
              <a:rPr lang="en-GB" dirty="0" smtClean="0"/>
              <a:t>possible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753544" y="4653136"/>
            <a:ext cx="4572000" cy="1368152"/>
            <a:chOff x="2753544" y="4653136"/>
            <a:chExt cx="4572000" cy="1368152"/>
          </a:xfrm>
        </p:grpSpPr>
        <p:sp>
          <p:nvSpPr>
            <p:cNvPr id="2" name="Rectangular Callout 1"/>
            <p:cNvSpPr/>
            <p:nvPr/>
          </p:nvSpPr>
          <p:spPr>
            <a:xfrm>
              <a:off x="2753544" y="4653136"/>
              <a:ext cx="4572000" cy="1368152"/>
            </a:xfrm>
            <a:prstGeom prst="wedgeRectCallou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753544" y="4653136"/>
              <a:ext cx="4572000" cy="120032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GB" dirty="0"/>
                <a:t>All patients described that being informed by the GP in detail, and receiving an appointment quickly were the 2 most important things for </a:t>
              </a:r>
              <a:r>
                <a:rPr lang="en-GB" dirty="0" smtClean="0"/>
                <a:t>them</a:t>
              </a:r>
              <a:endParaRPr lang="en-GB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96469" y="1876474"/>
            <a:ext cx="3411318" cy="64633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All patients gave positive feedback</a:t>
            </a:r>
          </a:p>
          <a:p>
            <a:endParaRPr lang="en-GB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67544" y="55397"/>
            <a:ext cx="8229600" cy="1143000"/>
          </a:xfrm>
        </p:spPr>
        <p:txBody>
          <a:bodyPr/>
          <a:lstStyle/>
          <a:p>
            <a:r>
              <a:rPr lang="en-GB" dirty="0" smtClean="0"/>
              <a:t>Patient Feedback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146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Improved Performance Against 62 day Target</a:t>
            </a:r>
            <a:endParaRPr lang="en-GB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443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95936" y="6124654"/>
            <a:ext cx="911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Months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36562" y="335699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716016" y="1551182"/>
            <a:ext cx="367240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Cancer performance increased from 69% to 82%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59904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2644236" y="1436139"/>
            <a:ext cx="369909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+mn-lt"/>
              </a:rPr>
              <a:t>Referral pathway based on symptoms</a:t>
            </a:r>
          </a:p>
        </p:txBody>
      </p:sp>
      <p:sp>
        <p:nvSpPr>
          <p:cNvPr id="28675" name="Text Box 7"/>
          <p:cNvSpPr txBox="1">
            <a:spLocks noChangeArrowheads="1"/>
          </p:cNvSpPr>
          <p:nvPr/>
        </p:nvSpPr>
        <p:spPr bwMode="auto">
          <a:xfrm>
            <a:off x="3096419" y="2057400"/>
            <a:ext cx="3168650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+mn-lt"/>
              </a:rPr>
              <a:t>Guidance advises GPs what </a:t>
            </a:r>
            <a:r>
              <a:rPr lang="en-GB" altLang="en-US" sz="1800" dirty="0">
                <a:latin typeface="+mn-lt"/>
              </a:rPr>
              <a:t>test to order </a:t>
            </a:r>
          </a:p>
        </p:txBody>
      </p:sp>
      <p:sp>
        <p:nvSpPr>
          <p:cNvPr id="28676" name="Text Box 8"/>
          <p:cNvSpPr txBox="1">
            <a:spLocks noChangeArrowheads="1"/>
          </p:cNvSpPr>
          <p:nvPr/>
        </p:nvSpPr>
        <p:spPr bwMode="auto">
          <a:xfrm>
            <a:off x="1692275" y="3982389"/>
            <a:ext cx="597693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+mn-lt"/>
              </a:rPr>
              <a:t>We track the patient internally to meet cancer targets</a:t>
            </a:r>
          </a:p>
        </p:txBody>
      </p:sp>
      <p:sp>
        <p:nvSpPr>
          <p:cNvPr id="28677" name="Text Box 10"/>
          <p:cNvSpPr txBox="1">
            <a:spLocks noChangeArrowheads="1"/>
          </p:cNvSpPr>
          <p:nvPr/>
        </p:nvSpPr>
        <p:spPr bwMode="auto">
          <a:xfrm>
            <a:off x="250825" y="4941888"/>
            <a:ext cx="31877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+mn-lt"/>
              </a:rPr>
              <a:t>Test shows cancer/significant abnormality</a:t>
            </a:r>
          </a:p>
        </p:txBody>
      </p:sp>
      <p:sp>
        <p:nvSpPr>
          <p:cNvPr id="28678" name="Text Box 11"/>
          <p:cNvSpPr txBox="1">
            <a:spLocks noChangeArrowheads="1"/>
          </p:cNvSpPr>
          <p:nvPr/>
        </p:nvSpPr>
        <p:spPr bwMode="auto">
          <a:xfrm>
            <a:off x="5580063" y="4941888"/>
            <a:ext cx="30257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+mn-lt"/>
              </a:rPr>
              <a:t>Test is normal or non cancer diagnosis</a:t>
            </a:r>
          </a:p>
        </p:txBody>
      </p:sp>
      <p:sp>
        <p:nvSpPr>
          <p:cNvPr id="28679" name="Text Box 12"/>
          <p:cNvSpPr txBox="1">
            <a:spLocks noChangeArrowheads="1"/>
          </p:cNvSpPr>
          <p:nvPr/>
        </p:nvSpPr>
        <p:spPr bwMode="auto">
          <a:xfrm>
            <a:off x="5580063" y="5805488"/>
            <a:ext cx="3024187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+mn-lt"/>
              </a:rPr>
              <a:t>Back to GP with advice</a:t>
            </a:r>
          </a:p>
        </p:txBody>
      </p:sp>
      <p:sp>
        <p:nvSpPr>
          <p:cNvPr id="28685" name="Text Box 18"/>
          <p:cNvSpPr txBox="1">
            <a:spLocks noChangeArrowheads="1"/>
          </p:cNvSpPr>
          <p:nvPr/>
        </p:nvSpPr>
        <p:spPr bwMode="auto">
          <a:xfrm>
            <a:off x="250825" y="5805488"/>
            <a:ext cx="32416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+mn-lt"/>
              </a:rPr>
              <a:t>We deal with ongoing tests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+mn-lt"/>
            </a:endParaRPr>
          </a:p>
        </p:txBody>
      </p:sp>
      <p:sp>
        <p:nvSpPr>
          <p:cNvPr id="28686" name="Text Box 20"/>
          <p:cNvSpPr txBox="1">
            <a:spLocks noChangeArrowheads="1"/>
          </p:cNvSpPr>
          <p:nvPr/>
        </p:nvSpPr>
        <p:spPr bwMode="auto">
          <a:xfrm>
            <a:off x="1697662" y="3071674"/>
            <a:ext cx="5026441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+mn-lt"/>
              </a:rPr>
              <a:t>GP books </a:t>
            </a:r>
            <a:r>
              <a:rPr lang="en-GB" altLang="en-US" sz="1800" dirty="0" smtClean="0">
                <a:latin typeface="+mn-lt"/>
              </a:rPr>
              <a:t>test via e booking system </a:t>
            </a:r>
            <a:r>
              <a:rPr lang="en-GB" altLang="en-US" sz="1800" dirty="0">
                <a:latin typeface="+mn-lt"/>
              </a:rPr>
              <a:t>or </a:t>
            </a:r>
            <a:r>
              <a:rPr lang="en-GB" altLang="en-US" sz="1800" dirty="0" smtClean="0">
                <a:latin typeface="+mn-lt"/>
              </a:rPr>
              <a:t>clinic via C&amp;B</a:t>
            </a:r>
            <a:endParaRPr lang="en-GB" altLang="en-US" sz="1800" dirty="0">
              <a:latin typeface="+mn-lt"/>
            </a:endParaRPr>
          </a:p>
        </p:txBody>
      </p:sp>
      <p:sp>
        <p:nvSpPr>
          <p:cNvPr id="28690" name="Line 24"/>
          <p:cNvSpPr>
            <a:spLocks noChangeShapeType="1"/>
          </p:cNvSpPr>
          <p:nvPr/>
        </p:nvSpPr>
        <p:spPr bwMode="auto">
          <a:xfrm>
            <a:off x="4491327" y="27082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93" name="Line 29"/>
          <p:cNvSpPr>
            <a:spLocks noChangeShapeType="1"/>
          </p:cNvSpPr>
          <p:nvPr/>
        </p:nvSpPr>
        <p:spPr bwMode="auto">
          <a:xfrm>
            <a:off x="1979613" y="55895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94" name="Line 30"/>
          <p:cNvSpPr>
            <a:spLocks noChangeShapeType="1"/>
          </p:cNvSpPr>
          <p:nvPr/>
        </p:nvSpPr>
        <p:spPr bwMode="auto">
          <a:xfrm>
            <a:off x="6804025" y="55895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95" name="Line 31"/>
          <p:cNvSpPr>
            <a:spLocks noChangeShapeType="1"/>
          </p:cNvSpPr>
          <p:nvPr/>
        </p:nvSpPr>
        <p:spPr bwMode="auto">
          <a:xfrm>
            <a:off x="4491327" y="3440402"/>
            <a:ext cx="2454" cy="5326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5" name="Straight Arrow Connector 4"/>
          <p:cNvCxnSpPr>
            <a:endCxn id="28677" idx="3"/>
          </p:cNvCxnSpPr>
          <p:nvPr/>
        </p:nvCxnSpPr>
        <p:spPr>
          <a:xfrm flipH="1">
            <a:off x="3438525" y="4941888"/>
            <a:ext cx="1038225" cy="325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476750" y="4437112"/>
            <a:ext cx="14577" cy="5047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28678" idx="1"/>
          </p:cNvCxnSpPr>
          <p:nvPr/>
        </p:nvCxnSpPr>
        <p:spPr>
          <a:xfrm>
            <a:off x="4476750" y="4941888"/>
            <a:ext cx="1103313" cy="325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261" y="252603"/>
            <a:ext cx="8229600" cy="1143000"/>
          </a:xfrm>
        </p:spPr>
        <p:txBody>
          <a:bodyPr/>
          <a:lstStyle/>
          <a:p>
            <a:r>
              <a:rPr lang="en-GB" dirty="0" smtClean="0"/>
              <a:t>New System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122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Important Points to </a:t>
            </a:r>
            <a:r>
              <a:rPr lang="en-GB" dirty="0"/>
              <a:t>C</a:t>
            </a:r>
            <a:r>
              <a:rPr lang="en-GB" dirty="0" smtClean="0"/>
              <a:t>onsider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Inform patients of risks of tests</a:t>
            </a:r>
          </a:p>
          <a:p>
            <a:r>
              <a:rPr lang="en-GB" dirty="0" smtClean="0"/>
              <a:t>Ensure they are fit for test</a:t>
            </a:r>
          </a:p>
          <a:p>
            <a:r>
              <a:rPr lang="en-GB" dirty="0" smtClean="0"/>
              <a:t>Be aware of the caveats for each test </a:t>
            </a:r>
            <a:r>
              <a:rPr lang="en-GB" dirty="0" err="1" smtClean="0"/>
              <a:t>eg</a:t>
            </a:r>
            <a:r>
              <a:rPr lang="en-GB" dirty="0" smtClean="0"/>
              <a:t> patients having CTC need a PR</a:t>
            </a:r>
          </a:p>
          <a:p>
            <a:r>
              <a:rPr lang="en-GB" dirty="0" smtClean="0"/>
              <a:t>Do not book more than one test at a time</a:t>
            </a:r>
          </a:p>
          <a:p>
            <a:r>
              <a:rPr lang="en-GB" dirty="0" smtClean="0"/>
              <a:t>Do not book a test if the patient has had one within the year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7912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Colonoscopy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en-US" dirty="0" smtClean="0"/>
              <a:t>Requires full bowel prep with risks of dehydration/AKI</a:t>
            </a:r>
          </a:p>
          <a:p>
            <a:r>
              <a:rPr lang="en-GB" altLang="en-US" dirty="0" smtClean="0"/>
              <a:t>Risk of perforation</a:t>
            </a:r>
          </a:p>
          <a:p>
            <a:r>
              <a:rPr lang="en-GB" altLang="en-US" dirty="0" smtClean="0"/>
              <a:t>Risk of bleeding</a:t>
            </a:r>
          </a:p>
          <a:p>
            <a:r>
              <a:rPr lang="en-GB" altLang="en-US" dirty="0" smtClean="0"/>
              <a:t>Risk of incomplete examination</a:t>
            </a:r>
          </a:p>
          <a:p>
            <a:r>
              <a:rPr lang="en-GB" altLang="en-US" dirty="0"/>
              <a:t>R</a:t>
            </a:r>
            <a:r>
              <a:rPr lang="en-GB" altLang="en-US" dirty="0" smtClean="0"/>
              <a:t>equires patient to have painkillers and sedation</a:t>
            </a:r>
          </a:p>
          <a:p>
            <a:r>
              <a:rPr lang="en-GB" altLang="en-US" dirty="0" smtClean="0"/>
              <a:t>Patient needs to be mobile</a:t>
            </a:r>
          </a:p>
        </p:txBody>
      </p:sp>
    </p:spTree>
    <p:extLst>
      <p:ext uri="{BB962C8B-B14F-4D97-AF65-F5344CB8AC3E}">
        <p14:creationId xmlns:p14="http://schemas.microsoft.com/office/powerpoint/2010/main" val="2792942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Flexible Sigmoidoscopy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Requires no sedation. Patient can have </a:t>
            </a:r>
            <a:r>
              <a:rPr lang="en-GB" altLang="en-US" dirty="0" err="1" smtClean="0"/>
              <a:t>entonox</a:t>
            </a:r>
            <a:endParaRPr lang="en-GB" altLang="en-US" dirty="0" smtClean="0"/>
          </a:p>
          <a:p>
            <a:r>
              <a:rPr lang="en-GB" altLang="en-US" dirty="0" smtClean="0"/>
              <a:t>Preparation is a phosphate enema</a:t>
            </a:r>
          </a:p>
          <a:p>
            <a:r>
              <a:rPr lang="en-GB" altLang="en-US" dirty="0" smtClean="0"/>
              <a:t>Extremely small risk of perforation</a:t>
            </a:r>
          </a:p>
          <a:p>
            <a:r>
              <a:rPr lang="en-GB" altLang="en-US" dirty="0" smtClean="0"/>
              <a:t>Small risk of bleeding</a:t>
            </a:r>
          </a:p>
          <a:p>
            <a:r>
              <a:rPr lang="en-GB" altLang="en-US" dirty="0" smtClean="0"/>
              <a:t>Patient needs to be mobile</a:t>
            </a:r>
          </a:p>
          <a:p>
            <a:endParaRPr lang="en-GB" altLang="en-US" dirty="0" smtClean="0"/>
          </a:p>
          <a:p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2482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 smtClean="0"/>
              <a:t>CT Colonoscopy (</a:t>
            </a:r>
            <a:r>
              <a:rPr lang="en-GB" altLang="en-US" dirty="0"/>
              <a:t>V</a:t>
            </a:r>
            <a:r>
              <a:rPr lang="en-GB" altLang="en-US" dirty="0" smtClean="0"/>
              <a:t>irtual Colonoscopy)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The patient must have a PR examination -CTC is not good at assessing anorectal junction</a:t>
            </a:r>
          </a:p>
          <a:p>
            <a:r>
              <a:rPr lang="en-GB" altLang="en-US" dirty="0" smtClean="0"/>
              <a:t>Radiation exposure</a:t>
            </a:r>
          </a:p>
          <a:p>
            <a:r>
              <a:rPr lang="en-GB" altLang="en-US" dirty="0" smtClean="0"/>
              <a:t>Patient must be able to</a:t>
            </a:r>
          </a:p>
          <a:p>
            <a:pPr lvl="1"/>
            <a:r>
              <a:rPr lang="en-GB" altLang="en-US" dirty="0" smtClean="0"/>
              <a:t>Lie prone</a:t>
            </a:r>
          </a:p>
          <a:p>
            <a:pPr lvl="1"/>
            <a:r>
              <a:rPr lang="en-GB" altLang="en-US" dirty="0" smtClean="0"/>
              <a:t>Tolerate oral </a:t>
            </a:r>
            <a:r>
              <a:rPr lang="en-GB" altLang="en-US" dirty="0" err="1" smtClean="0"/>
              <a:t>gastrograffin</a:t>
            </a:r>
            <a:r>
              <a:rPr lang="en-GB" altLang="en-US" dirty="0" smtClean="0"/>
              <a:t> (not full bowel prep)</a:t>
            </a:r>
          </a:p>
          <a:p>
            <a:pPr lvl="1"/>
            <a:r>
              <a:rPr lang="en-GB" altLang="en-US" dirty="0" smtClean="0"/>
              <a:t>Tolerate rectal insufflation</a:t>
            </a:r>
          </a:p>
        </p:txBody>
      </p:sp>
    </p:spTree>
    <p:extLst>
      <p:ext uri="{BB962C8B-B14F-4D97-AF65-F5344CB8AC3E}">
        <p14:creationId xmlns:p14="http://schemas.microsoft.com/office/powerpoint/2010/main" val="1639977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759</Words>
  <Application>Microsoft Office PowerPoint</Application>
  <PresentationFormat>On-screen Show (4:3)</PresentationFormat>
  <Paragraphs>116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An Electronic 2 Week Wait Referral System for Colorectal Cancer</vt:lpstr>
      <vt:lpstr>Why Use the ICE 2WW Referral System?</vt:lpstr>
      <vt:lpstr>Patient Feedback</vt:lpstr>
      <vt:lpstr>Improved Performance Against 62 day Target</vt:lpstr>
      <vt:lpstr>New System</vt:lpstr>
      <vt:lpstr>Important Points to Consider</vt:lpstr>
      <vt:lpstr>Colonoscopy</vt:lpstr>
      <vt:lpstr>Flexible Sigmoidoscopy</vt:lpstr>
      <vt:lpstr>CT Colonoscopy (Virtual Colonoscopy)</vt:lpstr>
      <vt:lpstr>Who to send to clinic instead of straight to test?</vt:lpstr>
      <vt:lpstr>Please Make Sure your Patient is Free to Attend within 2 weeks</vt:lpstr>
      <vt:lpstr>New NICE Guidance</vt:lpstr>
      <vt:lpstr>Start with the main symptom as described in the guidance</vt:lpstr>
      <vt:lpstr>2WW Symptoms-recommended test</vt:lpstr>
      <vt:lpstr>Recommended Age for Tests</vt:lpstr>
      <vt:lpstr>Finally</vt:lpstr>
      <vt:lpstr>PowerPoint Presentation</vt:lpstr>
    </vt:vector>
  </TitlesOfParts>
  <Company>NBT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Pullyblank</dc:creator>
  <cp:lastModifiedBy>Jessica Knott</cp:lastModifiedBy>
  <cp:revision>69</cp:revision>
  <dcterms:created xsi:type="dcterms:W3CDTF">2017-02-26T21:06:51Z</dcterms:created>
  <dcterms:modified xsi:type="dcterms:W3CDTF">2017-07-10T12:19:22Z</dcterms:modified>
</cp:coreProperties>
</file>