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00" y="-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4AFE49-DAC3-4DCA-98C9-A87CB950EA93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09219-C1D9-4895-AC8D-519E43E72C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1351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AC198-17AA-49CD-B8BD-8AB19955C2AF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E1AE1-857F-4982-B23C-F83F2CA338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711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Low risk: Solitary G1pTa or G2pTa &lt;3cm</a:t>
            </a:r>
          </a:p>
          <a:p>
            <a:r>
              <a:rPr lang="en-GB" dirty="0" smtClean="0"/>
              <a:t>Intermediate risk: solitary G1pTa or G2pTa &gt;3cm, multifocal G1pTa or G2pTa, G2pTa (high grade), any low risk NMIBC recurring within 12 months of </a:t>
            </a:r>
            <a:r>
              <a:rPr lang="en-GB" smtClean="0"/>
              <a:t>last recurrence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E1AE1-857F-4982-B23C-F83F2CA338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69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High risk:</a:t>
            </a:r>
            <a:r>
              <a:rPr lang="en-GB" baseline="0" dirty="0" smtClean="0"/>
              <a:t>  G2pT1, G3pTa, G3pT1, CIS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E1AE1-857F-4982-B23C-F83F2CA3381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317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61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80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65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3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4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069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522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36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907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62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40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68D16-290F-479B-92C3-1B5201E412C8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7DB70-C098-4973-AEBE-27CE1E776C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401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NBT follow up guidelines for NMIBC</a:t>
            </a:r>
            <a:endParaRPr lang="en-GB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Low risk</a:t>
            </a:r>
            <a:endParaRPr lang="en-GB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Diagnosis at month 0</a:t>
            </a:r>
          </a:p>
          <a:p>
            <a:r>
              <a:rPr lang="en-GB" dirty="0" smtClean="0"/>
              <a:t>Flexible cystoscopy at 3 months</a:t>
            </a:r>
          </a:p>
          <a:p>
            <a:r>
              <a:rPr lang="en-GB" dirty="0" smtClean="0"/>
              <a:t>Flexible cystoscopy at 12 months</a:t>
            </a:r>
          </a:p>
          <a:p>
            <a:r>
              <a:rPr lang="en-GB" dirty="0" smtClean="0"/>
              <a:t>Flexible cystoscopy at 3 years</a:t>
            </a:r>
          </a:p>
          <a:p>
            <a:r>
              <a:rPr lang="en-GB" dirty="0" smtClean="0"/>
              <a:t>Discharge if no recurrence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Intermediate risk</a:t>
            </a:r>
            <a:endParaRPr lang="en-GB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Diagnosis at month 0</a:t>
            </a:r>
          </a:p>
          <a:p>
            <a:r>
              <a:rPr lang="en-GB" dirty="0" smtClean="0"/>
              <a:t>Flexible cystoscopy at 3 months</a:t>
            </a:r>
          </a:p>
          <a:p>
            <a:r>
              <a:rPr lang="en-GB" dirty="0" smtClean="0"/>
              <a:t>Flexible cystoscopy at 9 months</a:t>
            </a:r>
          </a:p>
          <a:p>
            <a:r>
              <a:rPr lang="en-GB" dirty="0" smtClean="0"/>
              <a:t>Flexible cystoscopy at 18 months</a:t>
            </a:r>
          </a:p>
          <a:p>
            <a:r>
              <a:rPr lang="en-GB" dirty="0" smtClean="0"/>
              <a:t>Flexible cystoscopy annually  thereafter</a:t>
            </a:r>
          </a:p>
          <a:p>
            <a:r>
              <a:rPr lang="en-GB" dirty="0" smtClean="0"/>
              <a:t>Consider discharge at 5 years if no recurrence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949280"/>
            <a:ext cx="1273116" cy="7423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6139066"/>
            <a:ext cx="2232248" cy="50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55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639762"/>
          </a:xfrm>
        </p:spPr>
        <p:txBody>
          <a:bodyPr/>
          <a:lstStyle/>
          <a:p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High risk</a:t>
            </a:r>
            <a:endParaRPr lang="en-GB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395128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Diagnosis at month 0</a:t>
            </a:r>
          </a:p>
          <a:p>
            <a:r>
              <a:rPr lang="en-GB" dirty="0" smtClean="0"/>
              <a:t>Flexible cystoscopy every 3 months for the first 2 years</a:t>
            </a:r>
          </a:p>
          <a:p>
            <a:r>
              <a:rPr lang="en-GB" dirty="0" smtClean="0"/>
              <a:t>Flexible cystoscopy every 6 months for the following 2 years</a:t>
            </a:r>
          </a:p>
          <a:p>
            <a:r>
              <a:rPr lang="en-GB" dirty="0" smtClean="0"/>
              <a:t>Flexible cystoscopy annually thereafter </a:t>
            </a:r>
          </a:p>
          <a:p>
            <a:endParaRPr lang="en-GB" dirty="0"/>
          </a:p>
          <a:p>
            <a:r>
              <a:rPr lang="en-GB" dirty="0" smtClean="0"/>
              <a:t>Send cytology at surveillance flexible cystoscopy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4716016" y="1124744"/>
            <a:ext cx="4041775" cy="639762"/>
          </a:xfrm>
        </p:spPr>
        <p:txBody>
          <a:bodyPr/>
          <a:lstStyle/>
          <a:p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High risk upper tract imaging</a:t>
            </a:r>
            <a:endParaRPr lang="en-GB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3951288"/>
          </a:xfrm>
        </p:spPr>
        <p:txBody>
          <a:bodyPr/>
          <a:lstStyle/>
          <a:p>
            <a:r>
              <a:rPr lang="en-GB" dirty="0" smtClean="0"/>
              <a:t>Consider upper tract imaging if there is a recurrence or every 2 years if patient would be fit for radical or endoscopic management of ureteric TCC </a:t>
            </a:r>
          </a:p>
          <a:p>
            <a:r>
              <a:rPr lang="en-GB" dirty="0" smtClean="0"/>
              <a:t>CT </a:t>
            </a:r>
            <a:r>
              <a:rPr lang="en-GB" dirty="0" err="1" smtClean="0"/>
              <a:t>urogram</a:t>
            </a:r>
            <a:r>
              <a:rPr lang="en-GB" dirty="0" smtClean="0"/>
              <a:t> is gold standard, </a:t>
            </a:r>
            <a:r>
              <a:rPr lang="en-GB" dirty="0" err="1" smtClean="0"/>
              <a:t>egfr</a:t>
            </a:r>
            <a:r>
              <a:rPr lang="en-GB" dirty="0" smtClean="0"/>
              <a:t> must be &gt;40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949280"/>
            <a:ext cx="1273116" cy="74235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6139066"/>
            <a:ext cx="2232248" cy="50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334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194</Words>
  <Application>Microsoft Office PowerPoint</Application>
  <PresentationFormat>On-screen Show (4:3)</PresentationFormat>
  <Paragraphs>29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NBT follow up guidelines for NMIBC</vt:lpstr>
      <vt:lpstr>PowerPoint Presentation</vt:lpstr>
    </vt:vector>
  </TitlesOfParts>
  <Company>NBT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NBT follow up guidelines for NMIBC</dc:title>
  <dc:creator>Katherine Warren (Urology)</dc:creator>
  <cp:lastModifiedBy>Administrator</cp:lastModifiedBy>
  <cp:revision>12</cp:revision>
  <dcterms:created xsi:type="dcterms:W3CDTF">2017-11-14T18:00:12Z</dcterms:created>
  <dcterms:modified xsi:type="dcterms:W3CDTF">2020-01-16T13:13:00Z</dcterms:modified>
</cp:coreProperties>
</file>