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91" autoAdjust="0"/>
    <p:restoredTop sz="94660"/>
  </p:normalViewPr>
  <p:slideViewPr>
    <p:cSldViewPr>
      <p:cViewPr varScale="1">
        <p:scale>
          <a:sx n="96" d="100"/>
          <a:sy n="96" d="100"/>
        </p:scale>
        <p:origin x="-96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54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95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20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28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46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98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98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70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55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05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4D6DC-1469-4BD9-AD78-D69E352FAF20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F9100-452D-402A-9184-FA394CBAA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13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.nhs.uk/sites/default/files/Urinary%20retention%20in%20Women%20Pathway_1.pdf" TargetMode="External"/><Relationship Id="rId2" Type="http://schemas.openxmlformats.org/officeDocument/2006/relationships/hyperlink" Target="https://www.nbt.nhs.uk/sites/default/files/Urinary%20Retention%20in%20Men%20Pathway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.nhs.uk/bristol-urological-institute/bui-clinicians/urinary-retention-trial-without-catheter-service/urinary" TargetMode="External"/><Relationship Id="rId2" Type="http://schemas.openxmlformats.org/officeDocument/2006/relationships/hyperlink" Target="https://www.nbt.nhs.uk/bristol-urological-institute/bui-clinicians/urinary-retention-trial-without-catheter-service-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Urinary </a:t>
            </a:r>
            <a:r>
              <a:rPr lang="en-GB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Retention</a:t>
            </a:r>
            <a:endParaRPr lang="en-GB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 descr="Z:\Brand &amp; Templates\Brand Guidelines 2018 onwards\Brand Guidelines 2018\Final designs\Icons\NHS Blue one colour\Brunel build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4265476"/>
            <a:ext cx="4503948" cy="225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Catheterisation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 continued: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Wash and dry hands, put on sterile gloves. 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Place sterile towels to cover patient genitals. In a man, clean the glans penis, and in a woman, urethral meatus and surrounding tissues. 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Inject lubricating or anaesthetic jelly down urethra, leaving for 5 minutes.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Gently insert the catheter through the urethra and into the bladder. Wait until urine flows before inflating the balloon to suggested capacity (see catheter label). 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Withdraw catheter so that balloon sits at the bladder neck.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 drainage bag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4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catheterisation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Measure residual volume drained 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Check U&amp;Es 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Give patient completed catheter passport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Consider reversible causes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constipation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Consider starting an alpha blocker if the possible cause if benign prostatic enlargement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Consider whether a trial without catheter is suitable and could this be done in community?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Communicate with patient the next step in the management plan and document in catheter passport 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Refer for TWOC if appropriate using the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69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Urinary retention pathways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Male urinary retention pathway at </a:t>
            </a:r>
          </a:p>
          <a:p>
            <a:pPr marL="0" indent="0" algn="ctr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NBT link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Female urinary retention pathway </a:t>
            </a:r>
          </a:p>
          <a:p>
            <a:pPr marL="0" indent="0" algn="ctr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at NBT link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2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forms for NBT TWOC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Click links below to BUI Website for Male and Female referral forms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 algn="ctr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indent="0" algn="ctr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Male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TWOC referral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form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Female TWOC referral form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9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urinary retention 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described as the painful inability to void with relief of the pain following drainage of a large volume of urine from the bladder. The volume is normally between 500-800ml.  Larger volumes suggest an acute on chronic retention picture.  Acute retention can be spontaneous or precipitated.  </a:t>
            </a:r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4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 urinary retention</a:t>
            </a:r>
            <a:endParaRPr lang="en-GB" sz="4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Chronic urinary retention is the inability to completely empty the bladder whilst maintaining the ability to urinate, with residual volumes of &gt;300ml. Patients do not suffer from pain, but may have associated symptoms including feeling of incomplete emptying, poor or interrupted stream, and urinary frequency and urgency.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pressure chronic urinary retention</a:t>
            </a:r>
            <a:endParaRPr lang="en-GB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High pressure chronic urinary retention is similar to chronic urinary retention. However, it is associated with a tense bladder and renal impairment due to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hydronephrosis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(dilatation of the kidney).  Patients may have similar chronic urinary retention symptoms, including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night-time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incontinence. Urgent drainage of the bladder is required.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4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485800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cause of urinary retention </a:t>
            </a:r>
            <a:r>
              <a:rPr lang="en-GB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endParaRPr lang="en-GB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Urological 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Benign prostatic enlargement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Prostate malignancy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Urethral stricture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Haematuria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Prostatic abscess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Non urological 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Recent surgery (anaesthetic/mobility related) 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Constipation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Drugs ‐ antidepressants, nasal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decongestants, anaesthetic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5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629816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cause of urinary 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women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0480"/>
          </a:xfrm>
        </p:spPr>
        <p:txBody>
          <a:bodyPr>
            <a:normAutofit/>
          </a:bodyPr>
          <a:lstStyle/>
          <a:p>
            <a:r>
              <a:rPr lang="en-GB" dirty="0" smtClean="0"/>
              <a:t>Pelvic prolapse</a:t>
            </a:r>
          </a:p>
          <a:p>
            <a:r>
              <a:rPr lang="en-GB" dirty="0" smtClean="0"/>
              <a:t>Post surgery </a:t>
            </a:r>
          </a:p>
          <a:p>
            <a:r>
              <a:rPr lang="en-GB" dirty="0" smtClean="0"/>
              <a:t>Pelvic masses</a:t>
            </a:r>
          </a:p>
          <a:p>
            <a:r>
              <a:rPr lang="en-GB" dirty="0" smtClean="0"/>
              <a:t>Constipation</a:t>
            </a:r>
          </a:p>
          <a:p>
            <a:r>
              <a:rPr lang="en-GB" dirty="0" smtClean="0"/>
              <a:t>Neurological</a:t>
            </a:r>
          </a:p>
          <a:p>
            <a:r>
              <a:rPr lang="en-GB" dirty="0" smtClean="0"/>
              <a:t>Drugs - </a:t>
            </a:r>
            <a:r>
              <a:rPr lang="en-GB" dirty="0"/>
              <a:t>antidepressants, nasal </a:t>
            </a:r>
            <a:r>
              <a:rPr lang="en-GB" dirty="0" smtClean="0"/>
              <a:t>decongestants, </a:t>
            </a:r>
            <a:r>
              <a:rPr lang="en-GB" dirty="0" smtClean="0"/>
              <a:t>anaesthetic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6" name="Picture 5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9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management </a:t>
            </a:r>
            <a:b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HPC 	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long since last voided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Infective symptoms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Haematuria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Any associated neurological symptoms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PMH	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Recent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 previous surgery on lower urinary tract 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abdomen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lower urinary tract symptoms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DH 	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recent medication changes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Drugs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benign prostatic enlargement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anticoagulants</a:t>
            </a:r>
          </a:p>
          <a:p>
            <a:endParaRPr lang="en-GB" dirty="0"/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1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management</a:t>
            </a:r>
            <a:b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 and general inspection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Examine abdomen for palpable bladder or other abdominal masses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Examine external genitalia for potential causes of obstruction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phimosis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Rectal examination in men to examine size and nature of prostate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Vaginal examination in women to examine for possible pelvic masses</a:t>
            </a:r>
          </a:p>
          <a:p>
            <a:endParaRPr lang="en-GB" dirty="0"/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9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Catheterisation 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Pain relief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Oral analgesia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Local anaesthetic lubrication (e.g.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Instillagel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Obtain equipment needed for catheterisation</a:t>
            </a: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Sterile catheterisation pack</a:t>
            </a: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Cleaning fluid</a:t>
            </a: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Syringe and sterile water for non-prefilled catheters</a:t>
            </a: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Lubricating jelly</a:t>
            </a: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Catheter</a:t>
            </a:r>
          </a:p>
          <a:p>
            <a:pPr lvl="2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Catheter bag/Drainage system</a:t>
            </a:r>
          </a:p>
        </p:txBody>
      </p:sp>
      <p:pic>
        <p:nvPicPr>
          <p:cNvPr id="4" name="Picture 3" descr="Z:\Brand &amp; Templates\Brand Guidelines 2018 onwards\Brand Guidelines 2018\Final designs\NBT_NHS icons All vector versions\Footer scaled NHS Blu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0" t="-4691" b="-1"/>
          <a:stretch/>
        </p:blipFill>
        <p:spPr bwMode="auto">
          <a:xfrm>
            <a:off x="891" y="6461026"/>
            <a:ext cx="8891589" cy="39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5"/>
          <a:stretch/>
        </p:blipFill>
        <p:spPr>
          <a:xfrm>
            <a:off x="7164288" y="188640"/>
            <a:ext cx="1883465" cy="6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05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521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Urinary Retention</vt:lpstr>
      <vt:lpstr>Acute urinary retention </vt:lpstr>
      <vt:lpstr>Chronic urinary retention</vt:lpstr>
      <vt:lpstr>High pressure chronic urinary retention</vt:lpstr>
      <vt:lpstr>Common cause of urinary retention  in men</vt:lpstr>
      <vt:lpstr>Common cause of urinary  retention in women</vt:lpstr>
      <vt:lpstr>Initial management  History</vt:lpstr>
      <vt:lpstr>Initial management Examination</vt:lpstr>
      <vt:lpstr>Catheterisation </vt:lpstr>
      <vt:lpstr>Catheterisation</vt:lpstr>
      <vt:lpstr>Post catheterisation</vt:lpstr>
      <vt:lpstr>Urinary retention pathways</vt:lpstr>
      <vt:lpstr>Referral forms for NBT TWOC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retention</dc:title>
  <dc:creator>Katherine Warren (Urology)</dc:creator>
  <cp:lastModifiedBy>Administrator</cp:lastModifiedBy>
  <cp:revision>10</cp:revision>
  <dcterms:created xsi:type="dcterms:W3CDTF">2019-06-10T12:05:40Z</dcterms:created>
  <dcterms:modified xsi:type="dcterms:W3CDTF">2019-08-12T10:03:05Z</dcterms:modified>
</cp:coreProperties>
</file>