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01" autoAdjust="0"/>
  </p:normalViewPr>
  <p:slideViewPr>
    <p:cSldViewPr>
      <p:cViewPr varScale="1">
        <p:scale>
          <a:sx n="75" d="100"/>
          <a:sy n="75" d="100"/>
        </p:scale>
        <p:origin x="3090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0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7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5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17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8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4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13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7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54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2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86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FE22C-BC9C-4C80-8F0F-25F33F6D6FB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042F0-4DD5-4657-AAAB-E2B6B74FB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83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n-tr.FHserviceBGL@nhs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" y="0"/>
            <a:ext cx="1542415" cy="449894"/>
          </a:xfrm>
          <a:prstGeom prst="rect">
            <a:avLst/>
          </a:prstGeom>
          <a:noFill/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88395" y="200472"/>
            <a:ext cx="441454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altLang="en-US" sz="175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rPr>
              <a:t>Familial </a:t>
            </a:r>
            <a:r>
              <a:rPr kumimoji="0" lang="en-US" altLang="en-US" sz="1750" b="1" i="0" u="none" strike="noStrike" cap="none" normalizeH="0" baseline="0" dirty="0" err="1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rPr>
              <a:t>Chylomicronaemia</a:t>
            </a:r>
            <a:r>
              <a:rPr kumimoji="0" lang="en-US" altLang="en-US" sz="175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cs typeface="Arial" pitchFamily="34" charset="0"/>
              </a:rPr>
              <a:t> (FCS)                      </a:t>
            </a:r>
            <a:r>
              <a:rPr lang="en-US" altLang="en-US" sz="175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genetic testing request form</a:t>
            </a:r>
            <a:endParaRPr lang="en-US" altLang="en-US" sz="175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313271"/>
            <a:ext cx="19888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Bristol Genetics Laboratory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Pathology Sciences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Southmead Hospital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Bristol, BS10 5NB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640" y="1057598"/>
            <a:ext cx="2623397" cy="1046440"/>
          </a:xfrm>
          <a:prstGeom prst="rect">
            <a:avLst/>
          </a:prstGeom>
          <a:noFill/>
          <a:ln w="19050">
            <a:solidFill>
              <a:schemeClr val="bg1">
                <a:lumMod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75000"/>
                  </a:schemeClr>
                </a:solidFill>
              </a:rPr>
              <a:t>Attach patient label here</a:t>
            </a:r>
          </a:p>
          <a:p>
            <a:endParaRPr lang="en-GB" sz="1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sz="1000" dirty="0">
                <a:solidFill>
                  <a:schemeClr val="bg1">
                    <a:lumMod val="75000"/>
                  </a:schemeClr>
                </a:solidFill>
              </a:rPr>
              <a:t>Name ___________________________ </a:t>
            </a:r>
          </a:p>
          <a:p>
            <a:endParaRPr lang="en-GB" sz="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sz="1000" dirty="0">
                <a:solidFill>
                  <a:schemeClr val="bg1">
                    <a:lumMod val="75000"/>
                  </a:schemeClr>
                </a:solidFill>
              </a:rPr>
              <a:t>Date of birth ______________________</a:t>
            </a:r>
          </a:p>
          <a:p>
            <a:endParaRPr lang="en-GB" sz="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sz="1000" dirty="0">
                <a:solidFill>
                  <a:schemeClr val="bg1">
                    <a:lumMod val="75000"/>
                  </a:schemeClr>
                </a:solidFill>
              </a:rPr>
              <a:t>NHS number ______________________</a:t>
            </a:r>
          </a:p>
          <a:p>
            <a:endParaRPr lang="en-GB" sz="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54458" y="1136576"/>
            <a:ext cx="18309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Diagnostic Service Queries:</a:t>
            </a:r>
          </a:p>
          <a:p>
            <a:pPr lvl="0" algn="ctr" fontAlgn="base">
              <a:spcBef>
                <a:spcPct val="0"/>
              </a:spcBef>
            </a:pP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</a:pPr>
            <a:r>
              <a:rPr kumimoji="0" lang="fr-FR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cs typeface="Arial" pitchFamily="34" charset="0"/>
                <a:hlinkClick r:id="rId3"/>
              </a:rPr>
              <a:t>nbn-tr.FHserviceBGL@nhs.net</a:t>
            </a: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</a:pPr>
            <a:endParaRPr lang="fr-FR" altLang="en-US" sz="900" dirty="0">
              <a:latin typeface="Helvetica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endParaRPr lang="fr-FR" altLang="en-US" sz="1000" dirty="0">
              <a:latin typeface="Helvetica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endParaRPr kumimoji="0" lang="fr-F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3027" y="2150204"/>
            <a:ext cx="5791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Please complete this section as fully as possible for all cases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60648" y="2150204"/>
            <a:ext cx="6408712" cy="3306852"/>
          </a:xfrm>
          <a:prstGeom prst="roundRect">
            <a:avLst>
              <a:gd name="adj" fmla="val 479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ounded Rectangle 47"/>
          <p:cNvSpPr/>
          <p:nvPr/>
        </p:nvSpPr>
        <p:spPr>
          <a:xfrm>
            <a:off x="249622" y="5529064"/>
            <a:ext cx="6408712" cy="4163690"/>
          </a:xfrm>
          <a:prstGeom prst="roundRect">
            <a:avLst>
              <a:gd name="adj" fmla="val 479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1248" y="5529064"/>
            <a:ext cx="5933625" cy="3843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defRPr/>
            </a:pPr>
            <a:r>
              <a:rPr lang="en-GB" sz="1200" b="1" dirty="0">
                <a:solidFill>
                  <a:srgbClr val="000000"/>
                </a:solidFill>
              </a:rPr>
              <a:t>PLEASE USE THE FOLLOWING </a:t>
            </a:r>
            <a:r>
              <a:rPr lang="en-GB" sz="1200" b="1" i="1" dirty="0">
                <a:solidFill>
                  <a:srgbClr val="000000"/>
                </a:solidFill>
              </a:rPr>
              <a:t>FCS SCORING TOOL </a:t>
            </a:r>
            <a:r>
              <a:rPr lang="en-GB" sz="1200" b="1" dirty="0">
                <a:solidFill>
                  <a:srgbClr val="000000"/>
                </a:solidFill>
              </a:rPr>
              <a:t>TO MARK WHICH OF THE FOLLOWING POINTS APPLY AND GENERATE A SCORE FOR YOUR PATIENT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Fasting TG &gt;10 </a:t>
            </a:r>
            <a:r>
              <a:rPr lang="en-GB" sz="1100" b="1" dirty="0" err="1">
                <a:solidFill>
                  <a:srgbClr val="000000"/>
                </a:solidFill>
              </a:rPr>
              <a:t>mmol</a:t>
            </a:r>
            <a:r>
              <a:rPr lang="en-GB" sz="1100" b="1" dirty="0">
                <a:solidFill>
                  <a:srgbClr val="000000"/>
                </a:solidFill>
              </a:rPr>
              <a:t>/L for 3 consecutive blood analysis </a:t>
            </a:r>
            <a:r>
              <a:rPr lang="en-GB" sz="1100" b="1" dirty="0">
                <a:solidFill>
                  <a:srgbClr val="EE7700"/>
                </a:solidFill>
              </a:rPr>
              <a:t>(+5)</a:t>
            </a:r>
            <a:endParaRPr lang="en-GB" sz="1100" b="1" baseline="30000" dirty="0">
              <a:solidFill>
                <a:srgbClr val="000000"/>
              </a:solidFill>
            </a:endParaRPr>
          </a:p>
          <a:p>
            <a:pPr marL="336947" lvl="1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.AppleSystemUIFont" charset="-120"/>
              <a:buChar char="-"/>
              <a:defRPr/>
            </a:pPr>
            <a:r>
              <a:rPr lang="en-GB" sz="1100" b="1" dirty="0">
                <a:solidFill>
                  <a:srgbClr val="000000"/>
                </a:solidFill>
              </a:rPr>
              <a:t>Fasting TGs &gt;20 </a:t>
            </a:r>
            <a:r>
              <a:rPr lang="en-GB" sz="1100" b="1" dirty="0" err="1">
                <a:solidFill>
                  <a:srgbClr val="000000"/>
                </a:solidFill>
              </a:rPr>
              <a:t>mmol</a:t>
            </a:r>
            <a:r>
              <a:rPr lang="en-GB" sz="1100" b="1" dirty="0">
                <a:solidFill>
                  <a:srgbClr val="000000"/>
                </a:solidFill>
              </a:rPr>
              <a:t>/L  at least once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Previous TG &lt;2 </a:t>
            </a:r>
            <a:r>
              <a:rPr lang="en-GB" sz="1100" b="1" dirty="0" err="1">
                <a:solidFill>
                  <a:srgbClr val="000000"/>
                </a:solidFill>
              </a:rPr>
              <a:t>mmol</a:t>
            </a:r>
            <a:r>
              <a:rPr lang="en-GB" sz="1100" b="1" dirty="0">
                <a:solidFill>
                  <a:srgbClr val="000000"/>
                </a:solidFill>
              </a:rPr>
              <a:t>/L  at least once</a:t>
            </a:r>
            <a:r>
              <a:rPr lang="en-GB" sz="1100" b="1" dirty="0">
                <a:solidFill>
                  <a:srgbClr val="EE7700"/>
                </a:solidFill>
              </a:rPr>
              <a:t>(-5)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No secondary  factor (except pregnancy</a:t>
            </a:r>
            <a:r>
              <a:rPr lang="en-GB" sz="1100" b="1" baseline="30000" dirty="0">
                <a:solidFill>
                  <a:srgbClr val="000000"/>
                </a:solidFill>
              </a:rPr>
              <a:t> </a:t>
            </a:r>
            <a:r>
              <a:rPr lang="en-GB" sz="1100" b="1" dirty="0">
                <a:solidFill>
                  <a:srgbClr val="000000"/>
                </a:solidFill>
              </a:rPr>
              <a:t>and </a:t>
            </a:r>
            <a:r>
              <a:rPr lang="en-GB" sz="1100" b="1" dirty="0" err="1">
                <a:solidFill>
                  <a:srgbClr val="000000"/>
                </a:solidFill>
              </a:rPr>
              <a:t>ethinyl</a:t>
            </a:r>
            <a:r>
              <a:rPr lang="en-GB" sz="1100" b="1" dirty="0">
                <a:solidFill>
                  <a:srgbClr val="000000"/>
                </a:solidFill>
              </a:rPr>
              <a:t> </a:t>
            </a:r>
            <a:r>
              <a:rPr lang="en-GB" sz="1100" b="1" dirty="0" err="1">
                <a:solidFill>
                  <a:srgbClr val="000000"/>
                </a:solidFill>
              </a:rPr>
              <a:t>oestradiol</a:t>
            </a:r>
            <a:r>
              <a:rPr lang="en-GB" sz="1100" b="1" dirty="0">
                <a:solidFill>
                  <a:srgbClr val="000000"/>
                </a:solidFill>
              </a:rPr>
              <a:t>) </a:t>
            </a:r>
            <a:r>
              <a:rPr lang="en-GB" sz="1100" b="1" dirty="0">
                <a:solidFill>
                  <a:srgbClr val="EE7700"/>
                </a:solidFill>
              </a:rPr>
              <a:t>(+2)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History of pancreatitis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Unexplained recurrent abdominal pain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No family history of familial combined hyperlipidaemia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No response (TG decrease &lt;20%) to </a:t>
            </a:r>
            <a:r>
              <a:rPr lang="en-GB" sz="1100" b="1" dirty="0" err="1">
                <a:solidFill>
                  <a:srgbClr val="000000"/>
                </a:solidFill>
              </a:rPr>
              <a:t>hypolipidaemic</a:t>
            </a:r>
            <a:r>
              <a:rPr lang="en-GB" sz="1100" b="1" dirty="0">
                <a:solidFill>
                  <a:srgbClr val="000000"/>
                </a:solidFill>
              </a:rPr>
              <a:t> treatment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</a:p>
          <a:p>
            <a:pPr marL="140494" lvl="0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Onset of symptoms at age</a:t>
            </a:r>
          </a:p>
          <a:p>
            <a:pPr marL="1512094" lvl="3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 &lt;40 years </a:t>
            </a:r>
            <a:r>
              <a:rPr lang="en-GB" sz="1100" b="1" dirty="0">
                <a:solidFill>
                  <a:srgbClr val="EE7700"/>
                </a:solidFill>
              </a:rPr>
              <a:t>(+1)</a:t>
            </a:r>
            <a:endParaRPr lang="en-GB" sz="1100" b="1" dirty="0">
              <a:solidFill>
                <a:srgbClr val="000000"/>
              </a:solidFill>
            </a:endParaRPr>
          </a:p>
          <a:p>
            <a:pPr marL="1512094" lvl="3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&lt;20 years </a:t>
            </a:r>
            <a:r>
              <a:rPr lang="en-GB" sz="1100" b="1" dirty="0">
                <a:solidFill>
                  <a:srgbClr val="EE7700"/>
                </a:solidFill>
              </a:rPr>
              <a:t>(+2)</a:t>
            </a:r>
          </a:p>
          <a:p>
            <a:pPr marL="1512094" lvl="3" indent="-140494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buFont typeface="Arial"/>
              <a:buChar char="•"/>
              <a:defRPr/>
            </a:pPr>
            <a:r>
              <a:rPr lang="en-GB" sz="1100" b="1" dirty="0">
                <a:solidFill>
                  <a:srgbClr val="000000"/>
                </a:solidFill>
              </a:rPr>
              <a:t>&lt;10 years </a:t>
            </a:r>
            <a:r>
              <a:rPr lang="en-GB" sz="1100" b="1" dirty="0">
                <a:solidFill>
                  <a:srgbClr val="EE7700"/>
                </a:solidFill>
              </a:rPr>
              <a:t>(+3)</a:t>
            </a:r>
          </a:p>
          <a:p>
            <a:pPr lvl="3" defTabSz="685783" eaLnBrk="0" hangingPunct="0"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  <a:buClr>
                <a:srgbClr val="5F504E"/>
              </a:buClr>
              <a:defRPr/>
            </a:pPr>
            <a:endParaRPr lang="en-GB" sz="1100" b="1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23" y="6393160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880" y="6654056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24" y="7113240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463" y="7401272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7620173"/>
            <a:ext cx="1222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52" y="7905328"/>
            <a:ext cx="1222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11" y="8409384"/>
            <a:ext cx="12223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6111081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7" y="6880639"/>
            <a:ext cx="12223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4" name="Straight Connector 33"/>
          <p:cNvCxnSpPr/>
          <p:nvPr/>
        </p:nvCxnSpPr>
        <p:spPr>
          <a:xfrm>
            <a:off x="5253970" y="8977734"/>
            <a:ext cx="9685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79887" y="8430830"/>
            <a:ext cx="174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Total Score =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912" y="8625408"/>
            <a:ext cx="122237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11" y="8913440"/>
            <a:ext cx="122237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6098" y="9092590"/>
            <a:ext cx="6215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>
                <a:solidFill>
                  <a:schemeClr val="accent3">
                    <a:lumMod val="50000"/>
                  </a:schemeClr>
                </a:solidFill>
              </a:rPr>
              <a:t>This information will be reviewed as a pilot study to evaluate the utility of the FCS clinical scoring tool as a triage for genetic testing. Genetic testing is currently appropriate for patients scoring &gt;8 or above.</a:t>
            </a:r>
          </a:p>
          <a:p>
            <a:r>
              <a:rPr lang="en-GB" sz="1100" b="1" i="1" dirty="0">
                <a:solidFill>
                  <a:schemeClr val="accent3">
                    <a:lumMod val="50000"/>
                  </a:schemeClr>
                </a:solidFill>
              </a:rPr>
              <a:t>Moulin P et  al Atherosclerosis 2018;275:265-272</a:t>
            </a:r>
          </a:p>
        </p:txBody>
      </p:sp>
      <p:pic>
        <p:nvPicPr>
          <p:cNvPr id="36" name="Picture 2" descr="X:\Genomic Medicine Service (GMS)\SWGLH logos\SWGLH_RGB_Right Aligned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359" y="61515"/>
            <a:ext cx="1422196" cy="5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2848750" y="1057598"/>
            <a:ext cx="2277715" cy="1046440"/>
          </a:xfrm>
          <a:prstGeom prst="rect">
            <a:avLst/>
          </a:prstGeom>
          <a:noFill/>
          <a:ln w="19050">
            <a:solidFill>
              <a:schemeClr val="bg1">
                <a:lumMod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Clinician details:</a:t>
            </a:r>
          </a:p>
          <a:p>
            <a:endParaRPr lang="en-GB" sz="1000" dirty="0"/>
          </a:p>
          <a:p>
            <a:r>
              <a:rPr lang="en-GB" sz="1000" dirty="0"/>
              <a:t>Name____________________________ </a:t>
            </a:r>
          </a:p>
          <a:p>
            <a:endParaRPr lang="en-GB" sz="400" dirty="0"/>
          </a:p>
          <a:p>
            <a:r>
              <a:rPr lang="en-GB" sz="1000" dirty="0"/>
              <a:t>Hospital _________________________</a:t>
            </a:r>
          </a:p>
          <a:p>
            <a:endParaRPr lang="en-GB" sz="400" dirty="0"/>
          </a:p>
          <a:p>
            <a:r>
              <a:rPr lang="en-GB" sz="1000" dirty="0"/>
              <a:t>Email ____________________________</a:t>
            </a:r>
          </a:p>
          <a:p>
            <a:endParaRPr lang="en-GB" sz="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97486" y="2694417"/>
            <a:ext cx="2570811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Peak triglyceride </a:t>
            </a:r>
          </a:p>
          <a:p>
            <a:r>
              <a:rPr lang="en-GB" sz="1100" dirty="0"/>
              <a:t>concentration (mmol/L) ………………………..</a:t>
            </a:r>
          </a:p>
          <a:p>
            <a:endParaRPr lang="en-GB" sz="800" dirty="0"/>
          </a:p>
          <a:p>
            <a:r>
              <a:rPr lang="en-GB" sz="1100" dirty="0"/>
              <a:t>Lowest triglyceride </a:t>
            </a:r>
          </a:p>
          <a:p>
            <a:r>
              <a:rPr lang="en-GB" sz="1100" dirty="0"/>
              <a:t>concentration (mmol/L) ………………………..</a:t>
            </a:r>
          </a:p>
          <a:p>
            <a:endParaRPr lang="en-GB" sz="800" dirty="0"/>
          </a:p>
          <a:p>
            <a:r>
              <a:rPr lang="en-GB" sz="1100" dirty="0"/>
              <a:t>Apolipoprotein B</a:t>
            </a:r>
          </a:p>
          <a:p>
            <a:r>
              <a:rPr lang="en-GB" sz="1100" dirty="0"/>
              <a:t>(pre–treatment, if known) in g/L…………...</a:t>
            </a:r>
          </a:p>
          <a:p>
            <a:endParaRPr lang="en-GB" sz="1050" dirty="0"/>
          </a:p>
          <a:p>
            <a:r>
              <a:rPr lang="en-GB" sz="1100" dirty="0"/>
              <a:t>Evidence of chylomicron layer  </a:t>
            </a:r>
            <a:r>
              <a:rPr lang="en-GB" sz="1200" b="1" dirty="0"/>
              <a:t>YES/NO</a:t>
            </a:r>
            <a:endParaRPr lang="en-GB" sz="1400" b="1" dirty="0"/>
          </a:p>
          <a:p>
            <a:pPr lvl="0"/>
            <a:endParaRPr lang="en-GB" sz="800" dirty="0">
              <a:solidFill>
                <a:prstClr val="black"/>
              </a:solidFill>
            </a:endParaRPr>
          </a:p>
          <a:p>
            <a:pPr lvl="0"/>
            <a:r>
              <a:rPr lang="en-GB" sz="1100" dirty="0">
                <a:solidFill>
                  <a:prstClr val="black"/>
                </a:solidFill>
              </a:rPr>
              <a:t>Frederickson classification </a:t>
            </a:r>
          </a:p>
          <a:p>
            <a:pPr lvl="0"/>
            <a:r>
              <a:rPr lang="en-GB" sz="1100" dirty="0">
                <a:solidFill>
                  <a:prstClr val="black"/>
                </a:solidFill>
              </a:rPr>
              <a:t>on Electrophoresis  (if known) ………………</a:t>
            </a:r>
          </a:p>
          <a:p>
            <a:pPr lvl="0"/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098" y="2437556"/>
            <a:ext cx="2218806" cy="3716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/>
              <a:t>DEMOGRAPHICS</a:t>
            </a:r>
          </a:p>
          <a:p>
            <a:endParaRPr lang="en-GB" sz="800" dirty="0"/>
          </a:p>
          <a:p>
            <a:r>
              <a:rPr lang="en-GB" sz="1100" dirty="0"/>
              <a:t>Ethnicity………………………..</a:t>
            </a:r>
          </a:p>
          <a:p>
            <a:endParaRPr lang="en-GB" sz="800" dirty="0"/>
          </a:p>
          <a:p>
            <a:r>
              <a:rPr lang="en-GB" sz="1100" dirty="0"/>
              <a:t>BMI Kg/M</a:t>
            </a:r>
            <a:r>
              <a:rPr lang="en-GB" sz="1100" baseline="30000" dirty="0"/>
              <a:t>2</a:t>
            </a:r>
            <a:r>
              <a:rPr lang="en-GB" sz="1100" dirty="0"/>
              <a:t>…………………….</a:t>
            </a:r>
          </a:p>
          <a:p>
            <a:endParaRPr lang="en-GB" sz="800" dirty="0"/>
          </a:p>
          <a:p>
            <a:pPr lvl="0"/>
            <a:r>
              <a:rPr lang="en-GB" sz="1100" b="1" u="sng" dirty="0">
                <a:solidFill>
                  <a:prstClr val="black"/>
                </a:solidFill>
              </a:rPr>
              <a:t>LIPIDS</a:t>
            </a:r>
          </a:p>
          <a:p>
            <a:pPr lvl="0"/>
            <a:endParaRPr lang="en-GB" sz="800" b="1" u="sng" dirty="0">
              <a:solidFill>
                <a:prstClr val="black"/>
              </a:solidFill>
            </a:endParaRPr>
          </a:p>
          <a:p>
            <a:pPr lvl="0"/>
            <a:r>
              <a:rPr lang="en-GB" sz="1100" dirty="0">
                <a:solidFill>
                  <a:prstClr val="black"/>
                </a:solidFill>
              </a:rPr>
              <a:t>Full lipid profile </a:t>
            </a:r>
          </a:p>
          <a:p>
            <a:pPr lvl="0"/>
            <a:r>
              <a:rPr lang="en-GB" sz="1100" dirty="0">
                <a:solidFill>
                  <a:prstClr val="black"/>
                </a:solidFill>
              </a:rPr>
              <a:t>(Pre-treatment) in mmol/L</a:t>
            </a:r>
          </a:p>
          <a:p>
            <a:pPr lvl="0"/>
            <a:endParaRPr lang="en-GB" sz="5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GB" sz="1100" dirty="0">
                <a:solidFill>
                  <a:prstClr val="black"/>
                </a:solidFill>
              </a:rPr>
              <a:t>Total Cholesterol ………………</a:t>
            </a:r>
          </a:p>
          <a:p>
            <a:pPr lvl="0">
              <a:lnSpc>
                <a:spcPct val="150000"/>
              </a:lnSpc>
            </a:pPr>
            <a:r>
              <a:rPr lang="en-GB" sz="1100" dirty="0">
                <a:solidFill>
                  <a:prstClr val="black"/>
                </a:solidFill>
              </a:rPr>
              <a:t>Triglycerides……………………..</a:t>
            </a:r>
          </a:p>
          <a:p>
            <a:pPr lvl="0">
              <a:lnSpc>
                <a:spcPct val="150000"/>
              </a:lnSpc>
            </a:pPr>
            <a:r>
              <a:rPr lang="en-GB" sz="1100" dirty="0">
                <a:solidFill>
                  <a:prstClr val="black"/>
                </a:solidFill>
              </a:rPr>
              <a:t>HDL-Cholesterol………………..</a:t>
            </a:r>
          </a:p>
          <a:p>
            <a:pPr lvl="0">
              <a:lnSpc>
                <a:spcPct val="150000"/>
              </a:lnSpc>
            </a:pPr>
            <a:r>
              <a:rPr lang="en-GB" sz="1100" dirty="0">
                <a:solidFill>
                  <a:prstClr val="black"/>
                </a:solidFill>
              </a:rPr>
              <a:t>LDL-Cholesterol…………………</a:t>
            </a:r>
          </a:p>
          <a:p>
            <a:pPr lvl="0">
              <a:lnSpc>
                <a:spcPct val="150000"/>
              </a:lnSpc>
            </a:pPr>
            <a:r>
              <a:rPr lang="en-GB" sz="1100" dirty="0">
                <a:solidFill>
                  <a:prstClr val="black"/>
                </a:solidFill>
              </a:rPr>
              <a:t>Non-HDL-Cholesterol………..</a:t>
            </a:r>
          </a:p>
          <a:p>
            <a:endParaRPr lang="en-GB" sz="11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031488" y="2437556"/>
            <a:ext cx="1542894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/>
              <a:t>PANCREATITIS</a:t>
            </a:r>
          </a:p>
          <a:p>
            <a:endParaRPr lang="en-GB" sz="800" dirty="0"/>
          </a:p>
          <a:p>
            <a:r>
              <a:rPr lang="en-GB" sz="1100" dirty="0"/>
              <a:t>Any history of pancreatitis? </a:t>
            </a:r>
          </a:p>
          <a:p>
            <a:r>
              <a:rPr lang="en-GB" sz="1400" b="1" dirty="0"/>
              <a:t>YES/NO</a:t>
            </a:r>
          </a:p>
          <a:p>
            <a:endParaRPr lang="en-GB" sz="1100" dirty="0"/>
          </a:p>
          <a:p>
            <a:r>
              <a:rPr lang="en-GB" sz="1100" dirty="0"/>
              <a:t>If yes, how many episodes?……………</a:t>
            </a:r>
          </a:p>
          <a:p>
            <a:endParaRPr lang="en-GB" sz="800" dirty="0"/>
          </a:p>
          <a:p>
            <a:r>
              <a:rPr lang="en-GB" sz="1100" dirty="0"/>
              <a:t>Any family history of hypertriglyceridaemia or pancreatitis? Details (if known)</a:t>
            </a:r>
          </a:p>
          <a:p>
            <a:r>
              <a:rPr lang="en-GB" sz="1400" b="1" dirty="0"/>
              <a:t>YES/NO</a:t>
            </a:r>
          </a:p>
        </p:txBody>
      </p:sp>
    </p:spTree>
    <p:extLst>
      <p:ext uri="{BB962C8B-B14F-4D97-AF65-F5344CB8AC3E}">
        <p14:creationId xmlns:p14="http://schemas.microsoft.com/office/powerpoint/2010/main" val="49751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360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.AppleSystemUIFont</vt:lpstr>
      <vt:lpstr>Arial</vt:lpstr>
      <vt:lpstr>Calibri</vt:lpstr>
      <vt:lpstr>Helvetica</vt:lpstr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Lorraine Warne</cp:lastModifiedBy>
  <cp:revision>44</cp:revision>
  <cp:lastPrinted>2020-01-29T10:03:50Z</cp:lastPrinted>
  <dcterms:created xsi:type="dcterms:W3CDTF">2017-09-05T13:52:10Z</dcterms:created>
  <dcterms:modified xsi:type="dcterms:W3CDTF">2022-05-06T07:17:13Z</dcterms:modified>
</cp:coreProperties>
</file>