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309" r:id="rId3"/>
    <p:sldId id="297" r:id="rId4"/>
    <p:sldId id="310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00" autoAdjust="0"/>
  </p:normalViewPr>
  <p:slideViewPr>
    <p:cSldViewPr snapToGrid="0">
      <p:cViewPr varScale="1">
        <p:scale>
          <a:sx n="106" d="100"/>
          <a:sy n="106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72EDE-A87C-40E0-A4FF-7379A67AC1CD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1B35-73B8-4F57-8ED2-E21D9B92B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4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FC7A-1996-2C12-368D-37E9624D4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B03F3-10BA-8303-76D2-ECE8516D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4D73-4B78-480C-309B-86B72A6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7CE9-F1CC-E13F-4AE4-6AE645EA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8C33-D295-9206-3D11-A8A030CD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7B17-04DD-AAF8-CE8E-1C568783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F5C05-E340-8B79-867F-12AE2F93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BDFD-9545-4DF5-2038-A24991ED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C0771-CD1C-0E26-3BCA-5DB75382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14184-32E3-6382-589C-879EAD66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8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592F4-1646-A0CC-50BC-C96A86752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3D4BE-C48C-4AFB-4215-47FA31A3B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2E6D-E975-9CCE-D1E7-FFB409D9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39905-49C7-F7B4-3711-BE3FC106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3B81-85CF-B4B9-7257-2747DC3B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1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2167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1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64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0" baseline="0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9075" y="3438526"/>
            <a:ext cx="9239947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80" b="1">
                <a:solidFill>
                  <a:schemeClr val="tx1"/>
                </a:solidFill>
              </a:defRPr>
            </a:lvl1pPr>
            <a:lvl2pPr marL="548640" indent="0">
              <a:buNone/>
              <a:defRPr sz="2880" b="1"/>
            </a:lvl2pPr>
            <a:lvl3pPr marL="1097280" indent="0">
              <a:buNone/>
              <a:defRPr sz="2880" b="1"/>
            </a:lvl3pPr>
            <a:lvl4pPr marL="1645920" indent="0">
              <a:buNone/>
              <a:defRPr sz="2880" b="1"/>
            </a:lvl4pPr>
            <a:lvl5pPr marL="2194560" indent="0">
              <a:buNone/>
              <a:defRPr sz="288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9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0" baseline="0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9075" y="3438526"/>
            <a:ext cx="9239947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80" b="1">
                <a:solidFill>
                  <a:schemeClr val="tx1"/>
                </a:solidFill>
              </a:defRPr>
            </a:lvl1pPr>
            <a:lvl2pPr marL="548640" indent="0">
              <a:buNone/>
              <a:defRPr sz="2880" b="1"/>
            </a:lvl2pPr>
            <a:lvl3pPr marL="1097280" indent="0">
              <a:buNone/>
              <a:defRPr sz="2880" b="1"/>
            </a:lvl3pPr>
            <a:lvl4pPr marL="1645920" indent="0">
              <a:buNone/>
              <a:defRPr sz="2880" b="1"/>
            </a:lvl4pPr>
            <a:lvl5pPr marL="2194560" indent="0">
              <a:buNone/>
              <a:defRPr sz="288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22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0" baseline="0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9075" y="3438526"/>
            <a:ext cx="9239947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80" b="1">
                <a:solidFill>
                  <a:schemeClr val="tx1"/>
                </a:solidFill>
              </a:defRPr>
            </a:lvl1pPr>
            <a:lvl2pPr marL="548640" indent="0">
              <a:buNone/>
              <a:defRPr sz="2880" b="1"/>
            </a:lvl2pPr>
            <a:lvl3pPr marL="1097280" indent="0">
              <a:buNone/>
              <a:defRPr sz="2880" b="1"/>
            </a:lvl3pPr>
            <a:lvl4pPr marL="1645920" indent="0">
              <a:buNone/>
              <a:defRPr sz="2880" b="1"/>
            </a:lvl4pPr>
            <a:lvl5pPr marL="2194560" indent="0">
              <a:buNone/>
              <a:defRPr sz="288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48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0" baseline="0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9075" y="3438526"/>
            <a:ext cx="9239947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80" b="1">
                <a:solidFill>
                  <a:schemeClr val="tx1"/>
                </a:solidFill>
              </a:defRPr>
            </a:lvl1pPr>
            <a:lvl2pPr marL="548640" indent="0">
              <a:buNone/>
              <a:defRPr sz="2880" b="1"/>
            </a:lvl2pPr>
            <a:lvl3pPr marL="1097280" indent="0">
              <a:buNone/>
              <a:defRPr sz="2880" b="1"/>
            </a:lvl3pPr>
            <a:lvl4pPr marL="1645920" indent="0">
              <a:buNone/>
              <a:defRPr sz="2880" b="1"/>
            </a:lvl4pPr>
            <a:lvl5pPr marL="2194560" indent="0">
              <a:buNone/>
              <a:defRPr sz="288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3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CC37-88CF-88B1-E3D0-360B7C56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764A-9EAF-2FB8-DDFB-91D18763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EB2F-758A-311B-53FF-5D3BDF77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D2E26-5263-BDFA-1488-427597A5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695C-B4AD-C3CD-EBDE-3959456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BA44-59B8-9ED4-CEF3-402DDF76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215EF-08E1-A144-8C56-F785CC48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F242-C782-CE47-F373-6C2CB56B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01A6-6B94-3313-B353-68F13E56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84E9-EA4E-F6CE-D2AE-6267F76E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4398-B2F5-1703-48C1-268D68B6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229A-42BC-FF6E-0CF4-65E151768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35D5D-C76B-9A80-A910-D82F75A33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4E82E-52E8-D583-4B4C-3658D686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B8A9-3833-2835-0F93-E1A0E5DD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FE8A-A0FC-09F1-58BC-AE229531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92BE-2FD5-AD2C-551A-CE42CC68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77C48-057E-45AE-130E-BC0E4991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BA765-0D2A-64E4-BA2A-8F356D23C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CE787-D392-E81D-6A8F-81BB54BBF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404F4-9360-26BD-14CA-A3E9DC780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52EEA-D0B9-90BD-5095-90EB81BD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4BC0D-E1F6-E7B4-9F0D-EB526828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5B1AF-2BB3-1A0C-CD95-C3120D36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2155-FEC2-575A-E55E-2E97FE4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4BC92-6214-1E5B-EA7F-9DF1253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FE469-9F13-0CB8-7C81-26E7447F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0E9B7-B42E-6953-8D40-3AD9006B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1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ECF9B-F602-1AF0-5E8D-8F5BFE86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16869-D2A8-E082-7586-F2853C6E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7AC3D-C901-0CBC-FA7B-1945DC9F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C41E-90B2-2D60-FCFB-4B7CA93A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C0882-271E-858B-2014-50938432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7386F-F419-6AF5-1353-C42386B6E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81C2E-9D3E-363D-5D22-5071601A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C2D9B-2CCA-823D-7F84-C3F028BD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93B24-D7E2-11E9-5DF8-ACDF07F1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D3FF-7E56-5E59-9395-56FD826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8AB-2C9B-B0B6-8B79-BADF38AE5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CCE7A-3440-1BA4-160B-78087B026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B2B5-1C2F-C61D-94F8-EC9909C3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36212-4CC8-7084-5A7E-505DC00A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A6EE-904B-CF43-5A4D-B815F90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9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5B158-31A3-F5FA-D13E-1F3E443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F4D95-E76D-C9FB-B0EF-5D5915DE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15BE-F000-3A23-71A1-5D1F40D1E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980-8A4F-4D20-92C7-12AA734CBB65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B06B-4484-20B9-D684-73F096BA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36D58-F7B5-4920-4DBC-C6D443570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055B-A1B0-47B1-8F33-EFE060BFD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38338" y="815975"/>
            <a:ext cx="8315325" cy="21685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76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Workforce Disability Equality Standards</a:t>
            </a:r>
          </a:p>
        </p:txBody>
      </p:sp>
      <p:pic>
        <p:nvPicPr>
          <p:cNvPr id="5" name="Picture 7" descr="NHS North Bristol NHS Trust logo">
            <a:extLst>
              <a:ext uri="{FF2B5EF4-FFF2-40B4-BE49-F238E27FC236}">
                <a16:creationId xmlns:a16="http://schemas.microsoft.com/office/drawing/2014/main" id="{5036AE3D-1BED-9247-B63A-68A0B5D991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56" y="219076"/>
            <a:ext cx="131024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ecorative digital image of Southmead Hospital Brunel building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" y="2809302"/>
            <a:ext cx="6431851" cy="33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FDBCB-5B43-F36E-6993-54F84E94A8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92558" y="3740316"/>
            <a:ext cx="4767051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760" b="1" dirty="0">
                <a:solidFill>
                  <a:srgbClr val="005EB8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(WDES) 2022/2023</a:t>
            </a:r>
            <a:endParaRPr lang="en-GB" sz="5760" b="1" dirty="0">
              <a:solidFill>
                <a:srgbClr val="005EB8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Decorative Blue strapline NBT CARES">
            <a:extLst>
              <a:ext uri="{FF2B5EF4-FFF2-40B4-BE49-F238E27FC236}">
                <a16:creationId xmlns:a16="http://schemas.microsoft.com/office/drawing/2014/main" id="{390EBE74-DC03-4E5D-8215-7B9E197703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27930" y="6171847"/>
            <a:ext cx="11337974" cy="685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12813" y="244475"/>
            <a:ext cx="9013825" cy="191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NBT Workforce composition 2022/2023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Workforce Disability Equality Standard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906161F-0D4F-644C-8A02-7BECCA14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56" y="219076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able outlining number &amp; percentage of disabled and non-disabled staff over last 3 years, for 2023 there are 250 staff who have self declared as disabled">
            <a:extLst>
              <a:ext uri="{FF2B5EF4-FFF2-40B4-BE49-F238E27FC236}">
                <a16:creationId xmlns:a16="http://schemas.microsoft.com/office/drawing/2014/main" id="{4B40FD45-4AAB-8C6A-7A90-612E6A2B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956"/>
            <a:ext cx="6403276" cy="2045077"/>
          </a:xfrm>
          <a:prstGeom prst="rect">
            <a:avLst/>
          </a:prstGeom>
        </p:spPr>
      </p:pic>
      <p:pic>
        <p:nvPicPr>
          <p:cNvPr id="18" name="Picture 17" descr="bar chart outlining percentage of disabled and non-disabled staff over last 3 years ">
            <a:extLst>
              <a:ext uri="{FF2B5EF4-FFF2-40B4-BE49-F238E27FC236}">
                <a16:creationId xmlns:a16="http://schemas.microsoft.com/office/drawing/2014/main" id="{6A2290DE-874D-BD5C-E602-51C1F328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876" y="1317583"/>
            <a:ext cx="4476776" cy="2902122"/>
          </a:xfrm>
          <a:prstGeom prst="rect">
            <a:avLst/>
          </a:prstGeom>
        </p:spPr>
      </p:pic>
      <p:pic>
        <p:nvPicPr>
          <p:cNvPr id="7" name="Picture 6" descr="table showing % disabled staff for clinical and nonclinical roles and by grouping of staff banding; 1.88% staff identified as disabled who have clinical role and 4.34% who are in non-clinical roles declared as disabled, with organisational total   of 2.55%">
            <a:extLst>
              <a:ext uri="{FF2B5EF4-FFF2-40B4-BE49-F238E27FC236}">
                <a16:creationId xmlns:a16="http://schemas.microsoft.com/office/drawing/2014/main" id="{0942090F-D736-09DD-7949-B7066F324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73" y="3429001"/>
            <a:ext cx="4344236" cy="264066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0CE7252-0961-0507-1BBE-AD227D023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90" y="3192104"/>
            <a:ext cx="1661160" cy="1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EC7D4B9-0BD0-4B0B-2A91-95D0CC3CA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09" y="4656648"/>
            <a:ext cx="1811711" cy="14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FBC5EB-0D27-EEA3-FAD8-80AA790A2FB9}"/>
              </a:ext>
            </a:extLst>
          </p:cNvPr>
          <p:cNvSpPr txBox="1"/>
          <p:nvPr/>
        </p:nvSpPr>
        <p:spPr>
          <a:xfrm>
            <a:off x="7112994" y="4334627"/>
            <a:ext cx="2909899" cy="867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Staff composition at NBT of </a:t>
            </a:r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Disabled staff is 2.55%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compared to 74,8% staff identifying as non-disabled, this is a 0.75% increase over 2 years</a:t>
            </a:r>
            <a:endParaRPr lang="en-GB" sz="126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E4B96-EB31-475A-83FD-2E7F39108766}"/>
              </a:ext>
            </a:extLst>
          </p:cNvPr>
          <p:cNvSpPr txBox="1"/>
          <p:nvPr/>
        </p:nvSpPr>
        <p:spPr>
          <a:xfrm>
            <a:off x="7170421" y="5293525"/>
            <a:ext cx="2852473" cy="867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2.5 % decrease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in the proportion of staff where their disability status is unknown from 25% in 2021 to 22% in 2023.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CC2FE4-F48A-4E4D-ACD9-034BA51F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93" y="4312929"/>
            <a:ext cx="1343011" cy="18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FBBE57-A226-959A-5440-00C7E3F8E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0679" y="6332694"/>
            <a:ext cx="6940519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96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data is for the NBT position as of 31 March 2023, unless otherwise stated. All permanent, fixed term contract and non-executive director level staff are included. A</a:t>
            </a:r>
            <a:r>
              <a:rPr lang="en-GB" sz="96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gency, bank and locum staff are not included.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E0597E-A849-9BC1-3890-E5A63C8CC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381" y="2175300"/>
            <a:ext cx="716606" cy="827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A29D97-7DCC-B435-72F7-AA23BD36B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4350" y="1481550"/>
            <a:ext cx="924530" cy="1649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595B8C-1469-4C5C-1AC5-460C94109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7678" y="3708400"/>
            <a:ext cx="716606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5215" r="3181"/>
          <a:stretch/>
        </p:blipFill>
        <p:spPr>
          <a:xfrm>
            <a:off x="609104" y="6233728"/>
            <a:ext cx="10756800" cy="6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12813" y="184150"/>
            <a:ext cx="9013825" cy="191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WDES Result update 2022/2023 (1)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Workforce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Equality Standard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906161F-0D4F-644C-8A02-7BECCA14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92" y="94694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609104" y="6206966"/>
            <a:ext cx="10756800" cy="650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1A841B-6F20-4833-A35C-11D3FF6E549B}"/>
              </a:ext>
            </a:extLst>
          </p:cNvPr>
          <p:cNvSpPr txBox="1"/>
          <p:nvPr/>
        </p:nvSpPr>
        <p:spPr>
          <a:xfrm>
            <a:off x="664098" y="1291289"/>
            <a:ext cx="193481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dirty="0">
                <a:latin typeface="Segoe UI" panose="020B0502040204020203" pitchFamily="34" charset="0"/>
                <a:cs typeface="Segoe UI" panose="020B0502040204020203" pitchFamily="34" charset="0"/>
              </a:rPr>
              <a:t>% Disabled staff in AfC bands 8a and above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1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E4B96-EB31-475A-83FD-2E7F39108766}"/>
              </a:ext>
            </a:extLst>
          </p:cNvPr>
          <p:cNvSpPr txBox="1"/>
          <p:nvPr/>
        </p:nvSpPr>
        <p:spPr>
          <a:xfrm>
            <a:off x="3897248" y="1209041"/>
            <a:ext cx="337466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There was an overall increase between 2022 and 2023 in staff identifying as disabled , including bands 2,3,5,6,7,8d, consultants and non-executive directors. However, there were notable </a:t>
            </a:r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declines across Band 8 overall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in last 12 months.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3106D-90AD-4392-83A9-2F601D08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4126" y="1332078"/>
            <a:ext cx="19715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Total number of NBT colleagues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Disabled: 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Non-Disabled: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12FB2-5111-4A0C-8305-5619D8321C96}"/>
              </a:ext>
            </a:extLst>
          </p:cNvPr>
          <p:cNvSpPr txBox="1"/>
          <p:nvPr/>
        </p:nvSpPr>
        <p:spPr>
          <a:xfrm>
            <a:off x="659200" y="2547534"/>
            <a:ext cx="1912598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dirty="0">
                <a:latin typeface="Segoe UI" panose="020B0502040204020203" pitchFamily="34" charset="0"/>
                <a:cs typeface="Segoe UI" panose="020B0502040204020203" pitchFamily="34" charset="0"/>
              </a:rPr>
              <a:t>Likelihood of appointment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2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2FC0F-9549-4D85-A26E-A7F251FF2A59}"/>
              </a:ext>
            </a:extLst>
          </p:cNvPr>
          <p:cNvSpPr txBox="1"/>
          <p:nvPr/>
        </p:nvSpPr>
        <p:spPr>
          <a:xfrm>
            <a:off x="3916409" y="2429404"/>
            <a:ext cx="330979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People who </a:t>
            </a:r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declare as disabled are 1.15 less likely to be appointed after short-listing,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compared to the everyone else (those who say ‘no disability’ and ‘not stated’). However slight improvement from last year’s rate  of 1.18%.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6C931-F2CC-4C03-8BC0-70690E439FB2}"/>
              </a:ext>
            </a:extLst>
          </p:cNvPr>
          <p:cNvSpPr txBox="1"/>
          <p:nvPr/>
        </p:nvSpPr>
        <p:spPr>
          <a:xfrm>
            <a:off x="623777" y="3590408"/>
            <a:ext cx="1948021" cy="498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dirty="0">
                <a:latin typeface="Segoe UI" panose="020B0502040204020203" pitchFamily="34" charset="0"/>
                <a:cs typeface="Segoe UI" panose="020B0502040204020203" pitchFamily="34" charset="0"/>
              </a:rPr>
              <a:t>Formal capability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EBE53-DDA4-C7E3-4DB6-71B27A116014}"/>
              </a:ext>
            </a:extLst>
          </p:cNvPr>
          <p:cNvSpPr txBox="1"/>
          <p:nvPr/>
        </p:nvSpPr>
        <p:spPr>
          <a:xfrm>
            <a:off x="3969838" y="3683417"/>
            <a:ext cx="34845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Disabled staff are</a:t>
            </a:r>
            <a:r>
              <a:rPr lang="en-GB" sz="126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more likely to enter formal capability process at 2.45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</a:p>
          <a:p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average compared to non-disabled staff. Improved since previous years figure of 5.08.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1B6BD-DE7E-4BC6-B969-4A1244C84773}"/>
              </a:ext>
            </a:extLst>
          </p:cNvPr>
          <p:cNvSpPr txBox="1"/>
          <p:nvPr/>
        </p:nvSpPr>
        <p:spPr>
          <a:xfrm>
            <a:off x="609104" y="4334984"/>
            <a:ext cx="1948021" cy="75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dirty="0">
                <a:latin typeface="Segoe UI" panose="020B0502040204020203" pitchFamily="34" charset="0"/>
                <a:cs typeface="Segoe UI" panose="020B0502040204020203" pitchFamily="34" charset="0"/>
              </a:rPr>
              <a:t>Staff engagement score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9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D4267-7D28-7D83-0B23-C973BD2115AB}"/>
              </a:ext>
            </a:extLst>
          </p:cNvPr>
          <p:cNvSpPr txBox="1"/>
          <p:nvPr/>
        </p:nvSpPr>
        <p:spPr>
          <a:xfrm>
            <a:off x="3969838" y="4556773"/>
            <a:ext cx="313200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Disabled staff engagement is 6.4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compared to 7 </a:t>
            </a:r>
            <a:r>
              <a:rPr lang="en-GB" sz="1260" dirty="0"/>
              <a:t> for non-disabled staff and is slight decrease from the previous year but is equal to the national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ACDF1-A2A0-4510-8739-DBD5A038E39B}"/>
              </a:ext>
            </a:extLst>
          </p:cNvPr>
          <p:cNvSpPr txBox="1"/>
          <p:nvPr/>
        </p:nvSpPr>
        <p:spPr>
          <a:xfrm>
            <a:off x="609103" y="5188813"/>
            <a:ext cx="194802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dirty="0">
                <a:latin typeface="Segoe UI" panose="020B0502040204020203" pitchFamily="34" charset="0"/>
                <a:cs typeface="Segoe UI" panose="020B0502040204020203" pitchFamily="34" charset="0"/>
              </a:rPr>
              <a:t>Board Representative of disabled staff 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6CE7F6-696F-4F6F-A436-1F1A40FC5D1B}"/>
              </a:ext>
            </a:extLst>
          </p:cNvPr>
          <p:cNvSpPr txBox="1"/>
          <p:nvPr/>
        </p:nvSpPr>
        <p:spPr>
          <a:xfrm>
            <a:off x="4019482" y="5483164"/>
            <a:ext cx="305543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Segoe UI" panose="020B0502040204020203" pitchFamily="34" charset="0"/>
                <a:cs typeface="Segoe UI" panose="020B0502040204020203" pitchFamily="34" charset="0"/>
              </a:rPr>
              <a:t>1 disabled member is on the Trust Board </a:t>
            </a:r>
            <a:r>
              <a:rPr lang="en-GB" sz="1260" dirty="0">
                <a:latin typeface="Segoe UI" panose="020B0502040204020203" pitchFamily="34" charset="0"/>
                <a:cs typeface="Segoe UI" panose="020B0502040204020203" pitchFamily="34" charset="0"/>
              </a:rPr>
              <a:t>and has voting rights out of 15 Board members in total.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C15BC07-712B-433F-8BFE-55441B0DB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71" y="1371343"/>
            <a:ext cx="1070446" cy="8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E334987-6578-4945-B1D2-C1D5989C9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48" y="2356879"/>
            <a:ext cx="904411" cy="10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3E9D41-D8BD-5494-81FD-D44D416E6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15" y="3513169"/>
            <a:ext cx="904214" cy="7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F259F2-9BEE-6F62-6BD4-C1FFADC28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17" y="4414109"/>
            <a:ext cx="967954" cy="7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FCDE4F9-2A2B-45ED-977D-3A33C3C8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23" y="5380893"/>
            <a:ext cx="1226698" cy="7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DB95E-5D73-1BE2-50C0-F8FC087B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5079"/>
          <a:stretch/>
        </p:blipFill>
        <p:spPr>
          <a:xfrm>
            <a:off x="7272011" y="1411468"/>
            <a:ext cx="4125244" cy="780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8A9E21-B1CE-8D3A-7190-ECED4245D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18" t="21438"/>
          <a:stretch/>
        </p:blipFill>
        <p:spPr>
          <a:xfrm>
            <a:off x="7297990" y="955787"/>
            <a:ext cx="4125244" cy="4863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8C2A36-E160-534C-544B-0C2C5E7F1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7549" y="2167051"/>
            <a:ext cx="4304942" cy="117748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EF85E37-C21A-E78D-3929-DEF3AF97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8079" y="2183763"/>
            <a:ext cx="857826" cy="1062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76BA5B-7EA7-1A62-F034-90D4042B2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8924" y="3381613"/>
            <a:ext cx="4250444" cy="1200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7F88C2-362D-DA1B-9A91-152D333FE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7298" y="4581793"/>
            <a:ext cx="4248852" cy="10901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490D93-A7DF-0CC2-EB49-63284ECF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5927" y="5696645"/>
            <a:ext cx="4117306" cy="110131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05FD9CD-0EAB-D8EE-0FAB-E0BB12BAF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2718" y="1105324"/>
            <a:ext cx="660512" cy="1130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FBBC17-8675-AECF-6550-795AAF0AF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67390" y="4526631"/>
            <a:ext cx="660512" cy="1130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3FCA20-0D93-E78D-3B07-7C1BFE7A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690959" y="5836918"/>
            <a:ext cx="674946" cy="894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31120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854075" y="166688"/>
            <a:ext cx="9013825" cy="19177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WDES Result update 2022/2023 (2)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Workforce Disability Equality Standard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906161F-0D4F-644C-8A02-7BECCA14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56" y="219076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609104" y="6206966"/>
            <a:ext cx="10756800" cy="650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1A841B-6F20-4833-A35C-11D3FF6E549B}"/>
              </a:ext>
            </a:extLst>
          </p:cNvPr>
          <p:cNvSpPr txBox="1"/>
          <p:nvPr/>
        </p:nvSpPr>
        <p:spPr>
          <a:xfrm>
            <a:off x="665574" y="1197404"/>
            <a:ext cx="2348537" cy="14588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experiencing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harassment bullying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or abuse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from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patients, relatives or members of the public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in the last 12 months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four ai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AEC32-4824-4CA0-B333-049C2B099D2B}"/>
              </a:ext>
            </a:extLst>
          </p:cNvPr>
          <p:cNvSpPr txBox="1"/>
          <p:nvPr/>
        </p:nvSpPr>
        <p:spPr>
          <a:xfrm>
            <a:off x="4078115" y="1409811"/>
            <a:ext cx="2697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34.8% of Disabled Staff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are experiencing this compared to staff with non-disabled staff  at 24.8%, this is almost 2% worse than national average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ACDF1-A2A0-4510-8739-DBD5A038E39B}"/>
              </a:ext>
            </a:extLst>
          </p:cNvPr>
          <p:cNvSpPr txBox="1"/>
          <p:nvPr/>
        </p:nvSpPr>
        <p:spPr>
          <a:xfrm>
            <a:off x="660271" y="2717629"/>
            <a:ext cx="2327114" cy="1255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who experienced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bullying, harassment or abuse at work from managers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in the last 12 months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10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BF489-9115-4B2A-AC4F-6B3FBF0AFDE4}"/>
              </a:ext>
            </a:extLst>
          </p:cNvPr>
          <p:cNvSpPr txBox="1"/>
          <p:nvPr/>
        </p:nvSpPr>
        <p:spPr>
          <a:xfrm>
            <a:off x="3982230" y="2730637"/>
            <a:ext cx="2735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13.4% of Disabled Staff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are experiencing this compared to non-disabled staff at 7.8%.</a:t>
            </a:r>
            <a:r>
              <a:rPr lang="en-GB" sz="132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NBT is almost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4% better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than the national average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6C931-F2CC-4C03-8BC0-70690E439FB2}"/>
              </a:ext>
            </a:extLst>
          </p:cNvPr>
          <p:cNvSpPr txBox="1"/>
          <p:nvPr/>
        </p:nvSpPr>
        <p:spPr>
          <a:xfrm>
            <a:off x="653754" y="4037400"/>
            <a:ext cx="2340149" cy="1052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experiencing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harassment bullying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, or abuse from other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colleagues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in the last 12 months 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four </a:t>
            </a:r>
            <a:r>
              <a:rPr lang="en-GB" sz="960" dirty="0" err="1">
                <a:latin typeface="Segoe UI" panose="020B0502040204020203" pitchFamily="34" charset="0"/>
                <a:cs typeface="Segoe UI" panose="020B0502040204020203" pitchFamily="34" charset="0"/>
              </a:rPr>
              <a:t>aii</a:t>
            </a:r>
            <a:endParaRPr lang="en-GB" sz="96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E4B96-EB31-475A-83FD-2E7F39108766}"/>
              </a:ext>
            </a:extLst>
          </p:cNvPr>
          <p:cNvSpPr txBox="1"/>
          <p:nvPr/>
        </p:nvSpPr>
        <p:spPr>
          <a:xfrm>
            <a:off x="3970828" y="3984293"/>
            <a:ext cx="2940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26.3% of Disabled Staff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are experiencing this compared to non-disabled staff at 15.7%, NBT’s position is slightly better than national 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1B6BD-DE7E-4BC6-B969-4A1244C84773}"/>
              </a:ext>
            </a:extLst>
          </p:cNvPr>
          <p:cNvSpPr txBox="1"/>
          <p:nvPr/>
        </p:nvSpPr>
        <p:spPr>
          <a:xfrm>
            <a:off x="660271" y="5347819"/>
            <a:ext cx="2340151" cy="849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staff who experienced bullying -  they or a colleague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reported i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4b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6CE7F6-696F-4F6F-A436-1F1A40FC5D1B}"/>
              </a:ext>
            </a:extLst>
          </p:cNvPr>
          <p:cNvSpPr txBox="1"/>
          <p:nvPr/>
        </p:nvSpPr>
        <p:spPr>
          <a:xfrm>
            <a:off x="4051259" y="5150845"/>
            <a:ext cx="272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47.6% of Disabled Staff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are reporting this, compared to non-disabled staff at 48.3%, NBT is slightly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better 0.8%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than national average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3106D-90AD-4392-83A9-2F601D08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4126" y="1332078"/>
            <a:ext cx="19715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Total number of NBT colleagues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Disabled: 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Non-Disabled: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9CD530-38E5-4043-BDF0-5E6D2100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78" y="1473987"/>
            <a:ext cx="1154381" cy="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AB7594-0E9A-4531-B65F-DDFF6D8D0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90" y="2795214"/>
            <a:ext cx="907326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F88A9A-4CEF-4519-BEAB-480282C0B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39" y="5512756"/>
            <a:ext cx="910907" cy="5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91B3A-6861-1F4B-9B22-52EB0FB44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243" y="1018967"/>
            <a:ext cx="4783158" cy="171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99BD9A-0CD6-AB85-D465-F54EFE5D8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332" y="2769127"/>
            <a:ext cx="4278676" cy="1200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169A40-C73F-D675-5661-5BBE4DD5B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1202" y="4005348"/>
            <a:ext cx="4246495" cy="1253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0AD069-2EF1-30C2-A29D-79E13999C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1270" y="5287092"/>
            <a:ext cx="4407601" cy="102139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873DA99-27A1-474C-7CE4-3CF542D1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4042" y="1489802"/>
            <a:ext cx="599966" cy="102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7900A3-81B8-FCEA-A361-43863015F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4473" y="2852653"/>
            <a:ext cx="599966" cy="102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34013-2052-06A6-F267-60B6D7F9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4739" y="4143450"/>
            <a:ext cx="599966" cy="102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6F9463-841E-C477-B69E-287BA0C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939" y="5193416"/>
            <a:ext cx="599966" cy="102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A57879-2A86-AC8E-8120-A5C17ACF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82" y="3902617"/>
            <a:ext cx="1199758" cy="11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12813" y="309563"/>
            <a:ext cx="9013825" cy="102251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WDES Result update 2022/2023 (3)</a:t>
            </a:r>
            <a:br>
              <a:rPr kumimoji="0" lang="en-US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Workforce Disability Equality Standard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906161F-0D4F-644C-8A02-7BECCA14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56" y="219076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609104" y="6206966"/>
            <a:ext cx="10756800" cy="650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1A841B-6F20-4833-A35C-11D3FF6E549B}"/>
              </a:ext>
            </a:extLst>
          </p:cNvPr>
          <p:cNvSpPr txBox="1"/>
          <p:nvPr/>
        </p:nvSpPr>
        <p:spPr>
          <a:xfrm>
            <a:off x="672800" y="1554155"/>
            <a:ext cx="2703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satisfied that their  organisation values their work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five 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2A95DF-8B7D-9FF9-C57C-334F211893F0}"/>
              </a:ext>
            </a:extLst>
          </p:cNvPr>
          <p:cNvSpPr txBox="1"/>
          <p:nvPr/>
        </p:nvSpPr>
        <p:spPr>
          <a:xfrm>
            <a:off x="4403575" y="1204290"/>
            <a:ext cx="276061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31.4% of Disabled Staff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at NBT are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satisfied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that their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 values their work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compared with non-disabled staff at 44.1%. This is almost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1%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than national average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6C931-F2CC-4C03-8BC0-70690E439FB2}"/>
              </a:ext>
            </a:extLst>
          </p:cNvPr>
          <p:cNvSpPr txBox="1"/>
          <p:nvPr/>
        </p:nvSpPr>
        <p:spPr>
          <a:xfrm>
            <a:off x="665068" y="2380758"/>
            <a:ext cx="2703474" cy="1052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who have felt pressure from their manager to come to work, despite not feeling well enough to perform their duties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six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ACDF1-A2A0-4510-8739-DBD5A038E39B}"/>
              </a:ext>
            </a:extLst>
          </p:cNvPr>
          <p:cNvSpPr txBox="1"/>
          <p:nvPr/>
        </p:nvSpPr>
        <p:spPr>
          <a:xfrm>
            <a:off x="641153" y="3620025"/>
            <a:ext cx="2703474" cy="849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of staff believing the Trust has equal opportunities for career development and promotion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seven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utoShape 2" descr="Values landscape">
            <a:extLst>
              <a:ext uri="{FF2B5EF4-FFF2-40B4-BE49-F238E27FC236}">
                <a16:creationId xmlns:a16="http://schemas.microsoft.com/office/drawing/2014/main" id="{85C4CFBE-3556-4855-9783-24F626CA67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3120" y="324612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GB" sz="216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 descr="Values landscape">
            <a:extLst>
              <a:ext uri="{FF2B5EF4-FFF2-40B4-BE49-F238E27FC236}">
                <a16:creationId xmlns:a16="http://schemas.microsoft.com/office/drawing/2014/main" id="{4B2CD90B-AAD3-4F6F-9540-E0F3C99EBF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GB" sz="216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3106D-90AD-4392-83A9-2F601D08523D}"/>
              </a:ext>
            </a:extLst>
          </p:cNvPr>
          <p:cNvSpPr txBox="1"/>
          <p:nvPr/>
        </p:nvSpPr>
        <p:spPr>
          <a:xfrm>
            <a:off x="9064126" y="1332078"/>
            <a:ext cx="19715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Total number of NBT colleagues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Disabled: </a:t>
            </a:r>
          </a:p>
          <a:p>
            <a:pPr algn="ctr"/>
            <a:r>
              <a:rPr lang="en-GB" sz="192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Non-Disabled: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1B6BD-DE7E-4BC6-B969-4A1244C84773}"/>
              </a:ext>
            </a:extLst>
          </p:cNvPr>
          <p:cNvSpPr txBox="1"/>
          <p:nvPr/>
        </p:nvSpPr>
        <p:spPr>
          <a:xfrm>
            <a:off x="641152" y="4776885"/>
            <a:ext cx="2703474" cy="1052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% disabled staff saying that their employer has made adequate adjustment(s) to enable them to carry out their work. </a:t>
            </a:r>
          </a:p>
          <a:p>
            <a:r>
              <a:rPr lang="en-GB" sz="960" dirty="0">
                <a:latin typeface="Segoe UI" panose="020B0502040204020203" pitchFamily="34" charset="0"/>
                <a:cs typeface="Segoe UI" panose="020B0502040204020203" pitchFamily="34" charset="0"/>
              </a:rPr>
              <a:t>Indicator eight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1821B-9826-BAA3-B186-2FABE8177A34}"/>
              </a:ext>
            </a:extLst>
          </p:cNvPr>
          <p:cNvSpPr txBox="1"/>
          <p:nvPr/>
        </p:nvSpPr>
        <p:spPr>
          <a:xfrm>
            <a:off x="4434060" y="2538438"/>
            <a:ext cx="2730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26.2% of Disabled Staff felt pressure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to come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to work while unwell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compared to non-disabled staff at 18.4%. NBT is almost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4% better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than the national average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5DB96E-62E9-BBF1-3539-B81783A10F6B}"/>
              </a:ext>
            </a:extLst>
          </p:cNvPr>
          <p:cNvSpPr txBox="1"/>
          <p:nvPr/>
        </p:nvSpPr>
        <p:spPr>
          <a:xfrm>
            <a:off x="4650176" y="3703303"/>
            <a:ext cx="2573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52.4% of Disabled Staff believe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the Trust provides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 equal opportunities 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for career progression compared to non-disabled staff at 54.4%.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CA0CBE-8C06-CE60-C787-F65A97D7D3EA}"/>
              </a:ext>
            </a:extLst>
          </p:cNvPr>
          <p:cNvSpPr txBox="1"/>
          <p:nvPr/>
        </p:nvSpPr>
        <p:spPr>
          <a:xfrm>
            <a:off x="4661683" y="5031257"/>
            <a:ext cx="257361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72.9% of Disabled Staff say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reasonable adjustments were made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 at NBT, which is </a:t>
            </a:r>
            <a:r>
              <a:rPr lang="en-GB" sz="1320" b="1" dirty="0">
                <a:latin typeface="Segoe UI" panose="020B0502040204020203" pitchFamily="34" charset="0"/>
                <a:cs typeface="Segoe UI" panose="020B0502040204020203" pitchFamily="34" charset="0"/>
              </a:rPr>
              <a:t>1% better t</a:t>
            </a:r>
            <a:r>
              <a:rPr lang="en-GB" sz="1320" dirty="0">
                <a:latin typeface="Segoe UI" panose="020B0502040204020203" pitchFamily="34" charset="0"/>
                <a:cs typeface="Segoe UI" panose="020B0502040204020203" pitchFamily="34" charset="0"/>
              </a:rPr>
              <a:t>han national average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4270D-F1F6-4658-B6D6-8CC4F7F0CA58}"/>
              </a:ext>
            </a:extLst>
          </p:cNvPr>
          <p:cNvSpPr txBox="1"/>
          <p:nvPr/>
        </p:nvSpPr>
        <p:spPr>
          <a:xfrm>
            <a:off x="641152" y="6197411"/>
            <a:ext cx="186278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8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</a:t>
            </a:r>
          </a:p>
          <a:p>
            <a:r>
              <a:rPr lang="en-GB" sz="168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 taken from: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ABF28-DEEB-4522-BDCE-78D118C76C43}"/>
              </a:ext>
            </a:extLst>
          </p:cNvPr>
          <p:cNvSpPr txBox="1"/>
          <p:nvPr/>
        </p:nvSpPr>
        <p:spPr>
          <a:xfrm>
            <a:off x="2620466" y="6379461"/>
            <a:ext cx="561606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920" dirty="0"/>
              <a:t>ESR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3C4A3-225C-4870-B242-8818EE795508}"/>
              </a:ext>
            </a:extLst>
          </p:cNvPr>
          <p:cNvSpPr txBox="1"/>
          <p:nvPr/>
        </p:nvSpPr>
        <p:spPr>
          <a:xfrm>
            <a:off x="3298605" y="6368070"/>
            <a:ext cx="1431413" cy="387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920" dirty="0"/>
              <a:t>Staff Survey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6114C-3E0E-FFE2-DD23-5A9C1F02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20" y="1239710"/>
            <a:ext cx="4471909" cy="1130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11A9E4-946D-0FF6-A204-06CAF5F15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620" y="2531491"/>
            <a:ext cx="4471909" cy="1148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F06974-5320-831E-8376-2779C27D3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469" y="3857859"/>
            <a:ext cx="4205590" cy="1081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743E73-3AE8-BB3B-8E5A-ECC21E5DA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786" y="5180384"/>
            <a:ext cx="4199569" cy="6586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0DD6652-DF26-61E5-D465-4AF9644DC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72" y="3680283"/>
            <a:ext cx="1479610" cy="7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B25771-86E9-C713-A8FC-C2C745CC7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77" y="4946825"/>
            <a:ext cx="1239871" cy="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632557C-2572-4AF4-C23A-4AC24E32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6" y="2552358"/>
            <a:ext cx="964104" cy="9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27FDEB-615B-050D-F96F-9B17F8C4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46" y="1467170"/>
            <a:ext cx="893550" cy="8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AECF0E4-F45A-E600-117B-08FBE8F07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61989" y="1204289"/>
            <a:ext cx="581539" cy="1045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720B01-E68B-6FE9-9129-E59E4ED5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4122" y="2477493"/>
            <a:ext cx="581539" cy="951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94D91F-C5B3-E973-4C69-DBD048CD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0450" y="3766436"/>
            <a:ext cx="581539" cy="951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0D26D4-F79B-30F2-865A-E3DA3439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2411" y="5117410"/>
            <a:ext cx="463494" cy="712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</p:spTree>
    <p:extLst>
      <p:ext uri="{BB962C8B-B14F-4D97-AF65-F5344CB8AC3E}">
        <p14:creationId xmlns:p14="http://schemas.microsoft.com/office/powerpoint/2010/main" val="382484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730</Words>
  <Application>Microsoft Office PowerPoint</Application>
  <PresentationFormat>Widescreen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Workforce Disability Equality Standards</vt:lpstr>
      <vt:lpstr>NBT Workforce composition 2022/2023 Workforce Disability Equality Standard</vt:lpstr>
      <vt:lpstr>WDES Result update 2022/2023 (1) Workforce Disability Equality Standard</vt:lpstr>
      <vt:lpstr>WDES Result update 2022/2023 (2) Workforce Disability Equality Standard</vt:lpstr>
      <vt:lpstr>WDES Result update 2022/2023 (3) Workforce Disability Equality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Hartley</dc:creator>
  <cp:lastModifiedBy>Jessica Knott</cp:lastModifiedBy>
  <cp:revision>15</cp:revision>
  <dcterms:created xsi:type="dcterms:W3CDTF">2023-09-03T21:09:26Z</dcterms:created>
  <dcterms:modified xsi:type="dcterms:W3CDTF">2023-11-03T11:52:14Z</dcterms:modified>
</cp:coreProperties>
</file>