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4"/>
  </p:sldMasterIdLst>
  <p:notesMasterIdLst>
    <p:notesMasterId r:id="rId16"/>
  </p:notesMasterIdLst>
  <p:sldIdLst>
    <p:sldId id="256" r:id="rId5"/>
    <p:sldId id="269" r:id="rId6"/>
    <p:sldId id="282" r:id="rId7"/>
    <p:sldId id="268" r:id="rId8"/>
    <p:sldId id="279" r:id="rId9"/>
    <p:sldId id="392" r:id="rId10"/>
    <p:sldId id="2145707910" r:id="rId11"/>
    <p:sldId id="2145707912" r:id="rId12"/>
    <p:sldId id="2145707895" r:id="rId13"/>
    <p:sldId id="2145707900" r:id="rId14"/>
    <p:sldId id="2145707903" r:id="rId15"/>
  </p:sldIdLst>
  <p:sldSz cx="18288000" cy="10287000"/>
  <p:notesSz cx="6858000" cy="9144000"/>
  <p:embeddedFontLst>
    <p:embeddedFont>
      <p:font typeface="Arial Bold" panose="020B0704020202020204" pitchFamily="34" charset="0"/>
      <p:bold r:id="rId17"/>
    </p:embeddedFont>
    <p:embeddedFont>
      <p:font typeface="Barlow Bold"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Canva Sans Bold" panose="020B0604020202020204" charset="0"/>
      <p:regular r:id="rId24"/>
    </p:embeddedFont>
    <p:embeddedFont>
      <p:font typeface="Codec Pro ExtraBold" panose="020B0604020202020204" charset="0"/>
      <p:regular r:id="rId25"/>
    </p:embeddedFont>
    <p:embeddedFont>
      <p:font typeface="Open Sauce" panose="020B0604020202020204" charset="0"/>
      <p:regular r:id="rId26"/>
    </p:embeddedFont>
    <p:embeddedFont>
      <p:font typeface="Open Sauce Bold" panose="020B0604020202020204" charset="0"/>
      <p:regular r:id="rId27"/>
    </p:embeddedFont>
    <p:embeddedFont>
      <p:font typeface="Open Sauce Italics" panose="020B0604020202020204" charset="0"/>
      <p:regular r:id="rId28"/>
    </p:embeddedFont>
    <p:embeddedFont>
      <p:font typeface="Poppins Bold" panose="020B0604020202020204" charset="0"/>
      <p:regular r:id="rId29"/>
      <p:bold r:id="rId30"/>
    </p:embeddedFont>
    <p:embeddedFont>
      <p:font typeface="Tw Cen MT" panose="020B0602020104020603" pitchFamily="34" charset="0"/>
      <p:regular r:id="rId31"/>
      <p:bold r:id="rId32"/>
      <p:italic r:id="rId33"/>
      <p:boldItalic r:id="rId34"/>
    </p:embeddedFont>
    <p:embeddedFont>
      <p:font typeface="Tw Cen MT Condensed" panose="020B0606020104020203" pitchFamily="34" charset="0"/>
      <p:regular r:id="rId35"/>
      <p:bold r:id="rId36"/>
    </p:embeddedFont>
    <p:embeddedFont>
      <p:font typeface="Wingdings 3" panose="05040102010807070707" pitchFamily="18"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5CF"/>
    <a:srgbClr val="B8B8B8"/>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p:cViewPr varScale="1">
        <p:scale>
          <a:sx n="42" d="100"/>
          <a:sy n="42" d="100"/>
        </p:scale>
        <p:origin x="2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633BC-26B1-4F3B-9D54-B9A7C182A8DB}" type="datetimeFigureOut">
              <a:rPr lang="en-GB" smtClean="0"/>
              <a:t>31/10/2023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6765D-F320-405D-8B25-0A8760F08CAE}" type="slidenum">
              <a:rPr lang="en-GB" smtClean="0"/>
              <a:t>‹#›</a:t>
            </a:fld>
            <a:endParaRPr lang="en-GB"/>
          </a:p>
        </p:txBody>
      </p:sp>
    </p:spTree>
    <p:extLst>
      <p:ext uri="{BB962C8B-B14F-4D97-AF65-F5344CB8AC3E}">
        <p14:creationId xmlns:p14="http://schemas.microsoft.com/office/powerpoint/2010/main" val="202624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02A30"/>
                </a:solidFill>
                <a:effectLst/>
                <a:latin typeface="-apple-system"/>
              </a:rPr>
              <a:t>The improvement plan sets out targeted actions to address the prejudice and discrimination – direct and indirect – that exists through behaviour, policies, practices and cultures against certain groups and individuals across the NHS workforce.</a:t>
            </a:r>
          </a:p>
          <a:p>
            <a:pPr algn="l" fontAlgn="base"/>
            <a:r>
              <a:rPr lang="en-GB" b="0" i="0" dirty="0">
                <a:solidFill>
                  <a:srgbClr val="202A30"/>
                </a:solidFill>
                <a:effectLst/>
                <a:latin typeface="-apple-system"/>
              </a:rPr>
              <a:t>It has been co-produced through engagement with staff networks and senior leaders.</a:t>
            </a:r>
          </a:p>
          <a:p>
            <a:pPr algn="l" fontAlgn="base"/>
            <a:r>
              <a:rPr lang="en-GB" b="0" i="0" dirty="0">
                <a:solidFill>
                  <a:srgbClr val="202A30"/>
                </a:solidFill>
                <a:effectLst/>
                <a:latin typeface="-apple-system"/>
              </a:rPr>
              <a:t>The plan:</a:t>
            </a:r>
          </a:p>
          <a:p>
            <a:pPr algn="l" fontAlgn="base">
              <a:buFont typeface="Arial" panose="020B0604020202020204" pitchFamily="34" charset="0"/>
              <a:buChar char="•"/>
            </a:pPr>
            <a:r>
              <a:rPr lang="en-GB" b="0" i="0" dirty="0">
                <a:solidFill>
                  <a:srgbClr val="202A30"/>
                </a:solidFill>
                <a:effectLst/>
                <a:latin typeface="-apple-system"/>
              </a:rPr>
              <a:t>Sets out why equality, diversity and inclusion is a key foundation for creating a caring, efficient, productive and safe NHS</a:t>
            </a:r>
          </a:p>
          <a:p>
            <a:pPr algn="l" fontAlgn="base">
              <a:buFont typeface="Arial" panose="020B0604020202020204" pitchFamily="34" charset="0"/>
              <a:buChar char="•"/>
            </a:pPr>
            <a:r>
              <a:rPr lang="en-GB" b="0" i="0" dirty="0">
                <a:solidFill>
                  <a:srgbClr val="202A30"/>
                </a:solidFill>
                <a:effectLst/>
                <a:latin typeface="-apple-system"/>
              </a:rPr>
              <a:t>Explains the actions required to make the changes that NHS staff and patients expect and deserve, and who is accountable and responsible for their delivery</a:t>
            </a:r>
          </a:p>
          <a:p>
            <a:pPr algn="l" fontAlgn="base">
              <a:buFont typeface="Arial" panose="020B0604020202020204" pitchFamily="34" charset="0"/>
              <a:buChar char="•"/>
            </a:pPr>
            <a:r>
              <a:rPr lang="en-GB" b="0" i="0" dirty="0">
                <a:solidFill>
                  <a:srgbClr val="202A30"/>
                </a:solidFill>
                <a:effectLst/>
                <a:latin typeface="-apple-system"/>
              </a:rPr>
              <a:t>Describes how NHS England will support implementation</a:t>
            </a:r>
          </a:p>
          <a:p>
            <a:pPr algn="l" fontAlgn="base">
              <a:buFont typeface="Arial" panose="020B0604020202020204" pitchFamily="34" charset="0"/>
              <a:buChar char="•"/>
            </a:pPr>
            <a:r>
              <a:rPr lang="en-GB" b="0" i="0" dirty="0">
                <a:solidFill>
                  <a:srgbClr val="202A30"/>
                </a:solidFill>
                <a:effectLst/>
                <a:latin typeface="-apple-system"/>
              </a:rPr>
              <a:t>Provides a framework for integrated care boards to produce their own local plans.</a:t>
            </a:r>
          </a:p>
          <a:p>
            <a:r>
              <a:rPr lang="en-GB" dirty="0"/>
              <a:t>The plan uses the latest data and evidence insights from NHS England is built on the established foundations of the people promise and the people promise plan </a:t>
            </a:r>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5</a:t>
            </a:fld>
            <a:endParaRPr lang="en-US"/>
          </a:p>
        </p:txBody>
      </p:sp>
    </p:spTree>
    <p:extLst>
      <p:ext uri="{BB962C8B-B14F-4D97-AF65-F5344CB8AC3E}">
        <p14:creationId xmlns:p14="http://schemas.microsoft.com/office/powerpoint/2010/main" val="219913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6</a:t>
            </a:fld>
            <a:endParaRPr lang="en-US"/>
          </a:p>
        </p:txBody>
      </p:sp>
    </p:spTree>
    <p:extLst>
      <p:ext uri="{BB962C8B-B14F-4D97-AF65-F5344CB8AC3E}">
        <p14:creationId xmlns:p14="http://schemas.microsoft.com/office/powerpoint/2010/main" val="157761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02A30"/>
                </a:solidFill>
                <a:effectLst/>
                <a:latin typeface="-apple-system"/>
              </a:rPr>
              <a:t>The improvement plan sets out targeted actions to address the prejudice and discrimination – direct and indirect – that exists through behaviour, policies, practices and cultures against certain groups and individuals across the NHS workforce.</a:t>
            </a:r>
          </a:p>
          <a:p>
            <a:pPr algn="l" fontAlgn="base"/>
            <a:r>
              <a:rPr lang="en-GB" b="0" i="0" dirty="0">
                <a:solidFill>
                  <a:srgbClr val="202A30"/>
                </a:solidFill>
                <a:effectLst/>
                <a:latin typeface="-apple-system"/>
              </a:rPr>
              <a:t>It has been co-produced through engagement with staff networks and senior leaders.</a:t>
            </a:r>
          </a:p>
          <a:p>
            <a:pPr algn="l" fontAlgn="base"/>
            <a:r>
              <a:rPr lang="en-GB" b="0" i="0" dirty="0">
                <a:solidFill>
                  <a:srgbClr val="202A30"/>
                </a:solidFill>
                <a:effectLst/>
                <a:latin typeface="-apple-system"/>
              </a:rPr>
              <a:t>The plan:</a:t>
            </a:r>
          </a:p>
          <a:p>
            <a:pPr algn="l" fontAlgn="base">
              <a:buFont typeface="Arial" panose="020B0604020202020204" pitchFamily="34" charset="0"/>
              <a:buChar char="•"/>
            </a:pPr>
            <a:r>
              <a:rPr lang="en-GB" b="0" i="0" dirty="0">
                <a:solidFill>
                  <a:srgbClr val="202A30"/>
                </a:solidFill>
                <a:effectLst/>
                <a:latin typeface="-apple-system"/>
              </a:rPr>
              <a:t>Sets out why equality, diversity and inclusion is a key foundation for creating a caring, efficient, productive and safe NHS</a:t>
            </a:r>
          </a:p>
          <a:p>
            <a:pPr algn="l" fontAlgn="base">
              <a:buFont typeface="Arial" panose="020B0604020202020204" pitchFamily="34" charset="0"/>
              <a:buChar char="•"/>
            </a:pPr>
            <a:r>
              <a:rPr lang="en-GB" b="0" i="0" dirty="0">
                <a:solidFill>
                  <a:srgbClr val="202A30"/>
                </a:solidFill>
                <a:effectLst/>
                <a:latin typeface="-apple-system"/>
              </a:rPr>
              <a:t>Explains the actions required to make the changes that NHS staff and patients expect and deserve, and who is accountable and responsible for their delivery</a:t>
            </a:r>
          </a:p>
          <a:p>
            <a:pPr algn="l" fontAlgn="base">
              <a:buFont typeface="Arial" panose="020B0604020202020204" pitchFamily="34" charset="0"/>
              <a:buChar char="•"/>
            </a:pPr>
            <a:r>
              <a:rPr lang="en-GB" b="0" i="0" dirty="0">
                <a:solidFill>
                  <a:srgbClr val="202A30"/>
                </a:solidFill>
                <a:effectLst/>
                <a:latin typeface="-apple-system"/>
              </a:rPr>
              <a:t>Describes how NHS England will support implementation</a:t>
            </a:r>
          </a:p>
          <a:p>
            <a:pPr algn="l" fontAlgn="base">
              <a:buFont typeface="Arial" panose="020B0604020202020204" pitchFamily="34" charset="0"/>
              <a:buChar char="•"/>
            </a:pPr>
            <a:r>
              <a:rPr lang="en-GB" b="0" i="0" dirty="0">
                <a:solidFill>
                  <a:srgbClr val="202A30"/>
                </a:solidFill>
                <a:effectLst/>
                <a:latin typeface="-apple-system"/>
              </a:rPr>
              <a:t>Provides a framework for integrated care boards to produce their own local plans.</a:t>
            </a:r>
          </a:p>
          <a:p>
            <a:r>
              <a:rPr lang="en-GB" dirty="0"/>
              <a:t>The plan uses the latest data and evidence insights from NHS England is built on the established foundations of the people promise and the people promise plan </a:t>
            </a:r>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7</a:t>
            </a:fld>
            <a:endParaRPr lang="en-US"/>
          </a:p>
        </p:txBody>
      </p:sp>
    </p:spTree>
    <p:extLst>
      <p:ext uri="{BB962C8B-B14F-4D97-AF65-F5344CB8AC3E}">
        <p14:creationId xmlns:p14="http://schemas.microsoft.com/office/powerpoint/2010/main" val="123621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02A30"/>
                </a:solidFill>
                <a:effectLst/>
                <a:latin typeface="-apple-system"/>
              </a:rPr>
              <a:t>The improvement plan sets out targeted actions to address the prejudice and discrimination – direct and indirect – that exists through behaviour, policies, practices and cultures against certain groups and individuals across the NHS workforce.</a:t>
            </a:r>
          </a:p>
          <a:p>
            <a:pPr algn="l" fontAlgn="base"/>
            <a:r>
              <a:rPr lang="en-GB" b="0" i="0" dirty="0">
                <a:solidFill>
                  <a:srgbClr val="202A30"/>
                </a:solidFill>
                <a:effectLst/>
                <a:latin typeface="-apple-system"/>
              </a:rPr>
              <a:t>It has been co-produced through engagement with staff networks and senior leaders.</a:t>
            </a:r>
          </a:p>
          <a:p>
            <a:pPr algn="l" fontAlgn="base"/>
            <a:r>
              <a:rPr lang="en-GB" b="0" i="0" dirty="0">
                <a:solidFill>
                  <a:srgbClr val="202A30"/>
                </a:solidFill>
                <a:effectLst/>
                <a:latin typeface="-apple-system"/>
              </a:rPr>
              <a:t>The plan:</a:t>
            </a:r>
          </a:p>
          <a:p>
            <a:pPr algn="l" fontAlgn="base">
              <a:buFont typeface="Arial" panose="020B0604020202020204" pitchFamily="34" charset="0"/>
              <a:buChar char="•"/>
            </a:pPr>
            <a:r>
              <a:rPr lang="en-GB" b="0" i="0" dirty="0">
                <a:solidFill>
                  <a:srgbClr val="202A30"/>
                </a:solidFill>
                <a:effectLst/>
                <a:latin typeface="-apple-system"/>
              </a:rPr>
              <a:t>Sets out why equality, diversity and inclusion is a key foundation for creating a caring, efficient, productive and safe NHS</a:t>
            </a:r>
          </a:p>
          <a:p>
            <a:pPr algn="l" fontAlgn="base">
              <a:buFont typeface="Arial" panose="020B0604020202020204" pitchFamily="34" charset="0"/>
              <a:buChar char="•"/>
            </a:pPr>
            <a:r>
              <a:rPr lang="en-GB" b="0" i="0" dirty="0">
                <a:solidFill>
                  <a:srgbClr val="202A30"/>
                </a:solidFill>
                <a:effectLst/>
                <a:latin typeface="-apple-system"/>
              </a:rPr>
              <a:t>Explains the actions required to make the changes that NHS staff and patients expect and deserve, and who is accountable and responsible for their delivery</a:t>
            </a:r>
          </a:p>
          <a:p>
            <a:pPr algn="l" fontAlgn="base">
              <a:buFont typeface="Arial" panose="020B0604020202020204" pitchFamily="34" charset="0"/>
              <a:buChar char="•"/>
            </a:pPr>
            <a:r>
              <a:rPr lang="en-GB" b="0" i="0" dirty="0">
                <a:solidFill>
                  <a:srgbClr val="202A30"/>
                </a:solidFill>
                <a:effectLst/>
                <a:latin typeface="-apple-system"/>
              </a:rPr>
              <a:t>Describes how NHS England will support implementation</a:t>
            </a:r>
          </a:p>
          <a:p>
            <a:pPr algn="l" fontAlgn="base">
              <a:buFont typeface="Arial" panose="020B0604020202020204" pitchFamily="34" charset="0"/>
              <a:buChar char="•"/>
            </a:pPr>
            <a:r>
              <a:rPr lang="en-GB" b="0" i="0" dirty="0">
                <a:solidFill>
                  <a:srgbClr val="202A30"/>
                </a:solidFill>
                <a:effectLst/>
                <a:latin typeface="-apple-system"/>
              </a:rPr>
              <a:t>Provides a framework for integrated care boards to produce their own local plans.</a:t>
            </a:r>
          </a:p>
          <a:p>
            <a:r>
              <a:rPr lang="en-GB" dirty="0"/>
              <a:t>The plan uses the latest data and evidence insights from NHS England is built on the established foundations of the people promise and the people promise plan </a:t>
            </a:r>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9</a:t>
            </a:fld>
            <a:endParaRPr lang="en-US"/>
          </a:p>
        </p:txBody>
      </p:sp>
    </p:spTree>
    <p:extLst>
      <p:ext uri="{BB962C8B-B14F-4D97-AF65-F5344CB8AC3E}">
        <p14:creationId xmlns:p14="http://schemas.microsoft.com/office/powerpoint/2010/main" val="102228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282A0C3-DE72-49F9-8715-CF99ADA6C4DA}"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8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FBDB8-BF5E-43C8-9C45-7BB53D919C95}"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44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51E26-BE36-457F-9283-7FE2E8D4E56B}"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381677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372173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198935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008612" y="2283977"/>
            <a:ext cx="13859920" cy="2873812"/>
          </a:xfrm>
          <a:prstGeom prst="rect">
            <a:avLst/>
          </a:prstGeom>
        </p:spPr>
        <p:txBody>
          <a:bodyPr lIns="0" tIns="0" rIns="0" bIns="0"/>
          <a:lstStyle>
            <a:lvl1pPr marL="0" indent="0">
              <a:buNone/>
              <a:defRPr sz="8640" b="0" baseline="0">
                <a:solidFill>
                  <a:schemeClr val="accent2"/>
                </a:solidFill>
              </a:defRPr>
            </a:lvl1pPr>
            <a:lvl2pPr marL="822960" indent="0">
              <a:buNone/>
              <a:defRPr sz="8640" b="1"/>
            </a:lvl2pPr>
            <a:lvl3pPr marL="1645920" indent="0">
              <a:buNone/>
              <a:defRPr sz="8640" b="1"/>
            </a:lvl3pPr>
            <a:lvl4pPr marL="2468880" indent="0">
              <a:buNone/>
              <a:defRPr sz="8640" b="1"/>
            </a:lvl4pPr>
            <a:lvl5pPr marL="3291840" indent="0">
              <a:buNone/>
              <a:defRPr sz="8640" b="1"/>
            </a:lvl5pPr>
          </a:lstStyle>
          <a:p>
            <a:pPr lvl="0"/>
            <a:r>
              <a:rPr lang="en-US"/>
              <a:t>Click to edit Master text styles</a:t>
            </a:r>
          </a:p>
        </p:txBody>
      </p:sp>
      <p:sp>
        <p:nvSpPr>
          <p:cNvPr id="6" name="Text Placeholder 5"/>
          <p:cNvSpPr>
            <a:spLocks noGrp="1"/>
          </p:cNvSpPr>
          <p:nvPr>
            <p:ph type="body" sz="quarter" idx="11"/>
          </p:nvPr>
        </p:nvSpPr>
        <p:spPr>
          <a:xfrm>
            <a:off x="2008612" y="5157789"/>
            <a:ext cx="13859920" cy="1411605"/>
          </a:xfrm>
          <a:prstGeom prst="rect">
            <a:avLst/>
          </a:prstGeom>
        </p:spPr>
        <p:txBody>
          <a:bodyPr lIns="0" tIns="0" rIns="0" bIns="0"/>
          <a:lstStyle>
            <a:lvl1pPr marL="0" indent="0">
              <a:buNone/>
              <a:defRPr sz="4320" b="1">
                <a:solidFill>
                  <a:schemeClr val="tx1"/>
                </a:solidFill>
              </a:defRPr>
            </a:lvl1pPr>
            <a:lvl2pPr marL="822960" indent="0">
              <a:buNone/>
              <a:defRPr sz="4320" b="1"/>
            </a:lvl2pPr>
            <a:lvl3pPr marL="1645920" indent="0">
              <a:buNone/>
              <a:defRPr sz="4320" b="1"/>
            </a:lvl3pPr>
            <a:lvl4pPr marL="2468880" indent="0">
              <a:buNone/>
              <a:defRPr sz="4320" b="1"/>
            </a:lvl4pPr>
            <a:lvl5pPr marL="3291840" indent="0">
              <a:buNone/>
              <a:defRPr sz="4320" b="1"/>
            </a:lvl5pPr>
          </a:lstStyle>
          <a:p>
            <a:pPr lvl="0"/>
            <a:r>
              <a:rPr lang="en-US"/>
              <a:t>Click to edit Master text styles</a:t>
            </a:r>
          </a:p>
        </p:txBody>
      </p:sp>
    </p:spTree>
    <p:extLst>
      <p:ext uri="{BB962C8B-B14F-4D97-AF65-F5344CB8AC3E}">
        <p14:creationId xmlns:p14="http://schemas.microsoft.com/office/powerpoint/2010/main" val="7445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64AEB-5080-44D0-9A81-09B8F40ED08E}"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87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41788-FF6B-49CA-A470-AC992C9A8F89}"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4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FA01-F291-4653-9F7B-A0C12F11DDB2}"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190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7385C-0722-4918-AD99-167ECC930C2B}" type="datetime1">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211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8A1F7B-7642-4829-863F-CC628821F3A3}" type="datetime1">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660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71D3F-9E28-4C41-83DF-51E928230EA7}" type="datetime1">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34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8E750D2-6E07-4488-85A3-61DF05454F36}"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8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847C0D3-6CD3-47F2-8EA8-E8C1432DF115}"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0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89E6214A-13AA-4571-9D19-11C11673A520}" type="datetime1">
              <a:rPr lang="en-US" smtClean="0"/>
              <a:t>10/31/2023</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015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62" r:id="rId13"/>
    <p:sldLayoutId id="2147483663" r:id="rId14"/>
    <p:sldLayoutId id="2147483665" r:id="rId15"/>
  </p:sldLayoutIdLst>
  <p:hf sldNum="0" hdr="0" ft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9.png"/><Relationship Id="rId16"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3.png"/><Relationship Id="rId15" Type="http://schemas.openxmlformats.org/officeDocument/2006/relationships/image" Target="../media/image74.png"/><Relationship Id="rId10" Type="http://schemas.openxmlformats.org/officeDocument/2006/relationships/image" Target="../media/image69.svg"/><Relationship Id="rId4" Type="http://schemas.openxmlformats.org/officeDocument/2006/relationships/image" Target="../media/image64.svg"/><Relationship Id="rId9" Type="http://schemas.openxmlformats.org/officeDocument/2006/relationships/image" Target="../media/image68.png"/><Relationship Id="rId14"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3.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sv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8.svg"/><Relationship Id="rId4" Type="http://schemas.openxmlformats.org/officeDocument/2006/relationships/image" Target="../media/image49.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3.png"/><Relationship Id="rId7" Type="http://schemas.openxmlformats.org/officeDocument/2006/relationships/image" Target="../media/image48.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10" Type="http://schemas.openxmlformats.org/officeDocument/2006/relationships/image" Target="../media/image45.png"/><Relationship Id="rId4" Type="http://schemas.openxmlformats.org/officeDocument/2006/relationships/image" Target="../media/image52.png"/><Relationship Id="rId9" Type="http://schemas.openxmlformats.org/officeDocument/2006/relationships/image" Target="../media/image57.sv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a:extLst>
              <a:ext uri="{C183D7F6-B498-43B3-948B-1728B52AA6E4}">
                <adec:decorative xmlns:adec="http://schemas.microsoft.com/office/drawing/2017/decorative" val="1"/>
              </a:ext>
            </a:extLst>
          </p:cNvPr>
          <p:cNvSpPr/>
          <p:nvPr/>
        </p:nvSpPr>
        <p:spPr>
          <a:xfrm>
            <a:off x="942767" y="94669"/>
            <a:ext cx="2166073" cy="1470790"/>
          </a:xfrm>
          <a:custGeom>
            <a:avLst/>
            <a:gdLst/>
            <a:ahLst/>
            <a:cxnLst/>
            <a:rect l="l" t="t" r="r" b="b"/>
            <a:pathLst>
              <a:path w="2166073" h="1470790">
                <a:moveTo>
                  <a:pt x="0" y="0"/>
                </a:moveTo>
                <a:lnTo>
                  <a:pt x="2166073" y="0"/>
                </a:lnTo>
                <a:lnTo>
                  <a:pt x="2166073" y="1470791"/>
                </a:lnTo>
                <a:lnTo>
                  <a:pt x="0" y="1470791"/>
                </a:lnTo>
                <a:lnTo>
                  <a:pt x="0" y="0"/>
                </a:lnTo>
                <a:close/>
              </a:path>
            </a:pathLst>
          </a:custGeom>
          <a:blipFill>
            <a:blip r:embed="rId2"/>
            <a:stretch>
              <a:fillRect/>
            </a:stretch>
          </a:blipFill>
        </p:spPr>
      </p:sp>
      <p:sp>
        <p:nvSpPr>
          <p:cNvPr id="16" name="TextBox 16">
            <a:extLst>
              <a:ext uri="{C183D7F6-B498-43B3-948B-1728B52AA6E4}">
                <adec:decorative xmlns:adec="http://schemas.microsoft.com/office/drawing/2017/decorative" val="1"/>
              </a:ext>
            </a:extLst>
          </p:cNvPr>
          <p:cNvSpPr txBox="1">
            <a:spLocks noGrp="1"/>
          </p:cNvSpPr>
          <p:nvPr>
            <p:ph type="title" idx="4294967295"/>
          </p:nvPr>
        </p:nvSpPr>
        <p:spPr>
          <a:xfrm>
            <a:off x="942767" y="1566817"/>
            <a:ext cx="10863263" cy="25135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901"/>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t>EQUALITY, DIVERSITY &amp; INCLUSION (EDI) Workforce Race Equality Standard Plan</a:t>
            </a:r>
            <a:b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rgbClr val="0169B4"/>
                </a:solidFill>
                <a:effectLst/>
                <a:uLnTx/>
                <a:uFillTx/>
                <a:latin typeface="Arial" panose="020B0604020202020204" pitchFamily="34" charset="0"/>
                <a:ea typeface="+mn-ea"/>
                <a:cs typeface="Arial" panose="020B0604020202020204" pitchFamily="34" charset="0"/>
              </a:rPr>
              <a:t>October 2023</a:t>
            </a:r>
          </a:p>
        </p:txBody>
      </p:sp>
      <p:sp>
        <p:nvSpPr>
          <p:cNvPr id="15" name="Freeform 15">
            <a:extLst>
              <a:ext uri="{C183D7F6-B498-43B3-948B-1728B52AA6E4}">
                <adec:decorative xmlns:adec="http://schemas.microsoft.com/office/drawing/2017/decorative" val="1"/>
              </a:ext>
            </a:extLst>
          </p:cNvPr>
          <p:cNvSpPr/>
          <p:nvPr/>
        </p:nvSpPr>
        <p:spPr>
          <a:xfrm>
            <a:off x="0" y="9413631"/>
            <a:ext cx="14425304" cy="873369"/>
          </a:xfrm>
          <a:custGeom>
            <a:avLst/>
            <a:gdLst/>
            <a:ahLst/>
            <a:cxnLst/>
            <a:rect l="l" t="t" r="r" b="b"/>
            <a:pathLst>
              <a:path w="14425304" h="873369">
                <a:moveTo>
                  <a:pt x="0" y="0"/>
                </a:moveTo>
                <a:lnTo>
                  <a:pt x="14425304" y="0"/>
                </a:lnTo>
                <a:lnTo>
                  <a:pt x="14425304" y="873369"/>
                </a:lnTo>
                <a:lnTo>
                  <a:pt x="0" y="873369"/>
                </a:lnTo>
                <a:lnTo>
                  <a:pt x="0" y="0"/>
                </a:lnTo>
                <a:close/>
              </a:path>
            </a:pathLst>
          </a:custGeom>
          <a:blipFill>
            <a:blip r:embed="rId3"/>
            <a:stretch>
              <a:fillRect/>
            </a:stretch>
          </a:blipFill>
        </p:spPr>
      </p:sp>
      <p:sp>
        <p:nvSpPr>
          <p:cNvPr id="18" name="TextBox 17">
            <a:extLst>
              <a:ext uri="{FF2B5EF4-FFF2-40B4-BE49-F238E27FC236}">
                <a16:creationId xmlns:a16="http://schemas.microsoft.com/office/drawing/2014/main" id="{4622F368-2A50-D01A-B659-B6B3B88ABFC0}"/>
              </a:ext>
              <a:ext uri="{C183D7F6-B498-43B3-948B-1728B52AA6E4}">
                <adec:decorative xmlns:adec="http://schemas.microsoft.com/office/drawing/2017/decorative" val="1"/>
              </a:ext>
            </a:extLst>
          </p:cNvPr>
          <p:cNvSpPr txBox="1"/>
          <p:nvPr/>
        </p:nvSpPr>
        <p:spPr>
          <a:xfrm>
            <a:off x="817922" y="9537254"/>
            <a:ext cx="9272586" cy="684033"/>
          </a:xfrm>
          <a:prstGeom prst="rect">
            <a:avLst/>
          </a:prstGeom>
          <a:noFill/>
        </p:spPr>
        <p:txBody>
          <a:bodyPr wrap="square">
            <a:spAutoFit/>
          </a:bodyPr>
          <a:lstStyle/>
          <a:p>
            <a:pPr>
              <a:lnSpc>
                <a:spcPts val="4901"/>
              </a:lnSpc>
            </a:pPr>
            <a:r>
              <a:rPr lang="en-US" sz="3600" dirty="0">
                <a:solidFill>
                  <a:schemeClr val="bg1"/>
                </a:solidFill>
                <a:latin typeface="Codec Pro ExtraBold"/>
              </a:rPr>
              <a:t>October 2023</a:t>
            </a:r>
          </a:p>
        </p:txBody>
      </p:sp>
      <p:sp>
        <p:nvSpPr>
          <p:cNvPr id="2" name="Freeform 2">
            <a:extLst>
              <a:ext uri="{C183D7F6-B498-43B3-948B-1728B52AA6E4}">
                <adec:decorative xmlns:adec="http://schemas.microsoft.com/office/drawing/2017/decorative" val="1"/>
              </a:ext>
            </a:extLst>
          </p:cNvPr>
          <p:cNvSpPr/>
          <p:nvPr/>
        </p:nvSpPr>
        <p:spPr>
          <a:xfrm>
            <a:off x="990600" y="4203949"/>
            <a:ext cx="11582400" cy="5132038"/>
          </a:xfrm>
          <a:custGeom>
            <a:avLst/>
            <a:gdLst/>
            <a:ahLst/>
            <a:cxnLst/>
            <a:rect l="l" t="t" r="r" b="b"/>
            <a:pathLst>
              <a:path w="11092573" h="5568802">
                <a:moveTo>
                  <a:pt x="0" y="0"/>
                </a:moveTo>
                <a:lnTo>
                  <a:pt x="11092573" y="0"/>
                </a:lnTo>
                <a:lnTo>
                  <a:pt x="11092573" y="5568802"/>
                </a:lnTo>
                <a:lnTo>
                  <a:pt x="0" y="5568802"/>
                </a:lnTo>
                <a:lnTo>
                  <a:pt x="0" y="0"/>
                </a:lnTo>
                <a:close/>
              </a:path>
            </a:pathLst>
          </a:custGeom>
          <a:blipFill>
            <a:blip r:embed="rId4"/>
            <a:stretch>
              <a:fillRect/>
            </a:stretch>
          </a:blipFill>
        </p:spPr>
        <p:txBody>
          <a:bodyPr/>
          <a:lstStyle/>
          <a:p>
            <a:endParaRPr lang="en-GB" dirty="0"/>
          </a:p>
        </p:txBody>
      </p:sp>
      <p:pic>
        <p:nvPicPr>
          <p:cNvPr id="21" name="Picture 20">
            <a:extLst>
              <a:ext uri="{FF2B5EF4-FFF2-40B4-BE49-F238E27FC236}">
                <a16:creationId xmlns:a16="http://schemas.microsoft.com/office/drawing/2014/main" id="{9673AC43-F656-6826-29E4-64B563AF72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7267" y="-65846"/>
            <a:ext cx="781346" cy="103528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452784" y="400976"/>
            <a:ext cx="7376308" cy="9460058"/>
          </a:xfrm>
          <a:custGeom>
            <a:avLst/>
            <a:gdLst/>
            <a:ahLst/>
            <a:cxnLst/>
            <a:rect l="l" t="t" r="r" b="b"/>
            <a:pathLst>
              <a:path w="7376308" h="9460058">
                <a:moveTo>
                  <a:pt x="0" y="0"/>
                </a:moveTo>
                <a:lnTo>
                  <a:pt x="7376308" y="0"/>
                </a:lnTo>
                <a:lnTo>
                  <a:pt x="7376308" y="9460058"/>
                </a:lnTo>
                <a:lnTo>
                  <a:pt x="0" y="9460058"/>
                </a:lnTo>
                <a:lnTo>
                  <a:pt x="0" y="0"/>
                </a:lnTo>
                <a:close/>
              </a:path>
            </a:pathLst>
          </a:custGeom>
          <a:blipFill>
            <a:blip r:embed="rId2"/>
            <a:stretch>
              <a:fillRect t="-10290" b="-10290"/>
            </a:stretch>
          </a:blipFill>
        </p:spPr>
      </p:sp>
      <p:sp>
        <p:nvSpPr>
          <p:cNvPr id="3" name="Freeform 3">
            <a:extLst>
              <a:ext uri="{C183D7F6-B498-43B3-948B-1728B52AA6E4}">
                <adec:decorative xmlns:adec="http://schemas.microsoft.com/office/drawing/2017/decorative" val="1"/>
              </a:ext>
            </a:extLst>
          </p:cNvPr>
          <p:cNvSpPr/>
          <p:nvPr/>
        </p:nvSpPr>
        <p:spPr>
          <a:xfrm>
            <a:off x="16764000" y="9563100"/>
            <a:ext cx="1524000" cy="734618"/>
          </a:xfrm>
          <a:custGeom>
            <a:avLst/>
            <a:gdLst/>
            <a:ahLst/>
            <a:cxnLst/>
            <a:rect l="l" t="t" r="r" b="b"/>
            <a:pathLst>
              <a:path w="1749571" h="957492">
                <a:moveTo>
                  <a:pt x="0" y="0"/>
                </a:moveTo>
                <a:lnTo>
                  <a:pt x="1749571" y="0"/>
                </a:lnTo>
                <a:lnTo>
                  <a:pt x="1749571" y="957492"/>
                </a:lnTo>
                <a:lnTo>
                  <a:pt x="0" y="9574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C183D7F6-B498-43B3-948B-1728B52AA6E4}">
                <adec:decorative xmlns:adec="http://schemas.microsoft.com/office/drawing/2017/decorative" val="1"/>
              </a:ext>
            </a:extLst>
          </p:cNvPr>
          <p:cNvSpPr/>
          <p:nvPr/>
        </p:nvSpPr>
        <p:spPr>
          <a:xfrm>
            <a:off x="6568661" y="3733128"/>
            <a:ext cx="5150678" cy="5150678"/>
          </a:xfrm>
          <a:custGeom>
            <a:avLst/>
            <a:gdLst/>
            <a:ahLst/>
            <a:cxnLst/>
            <a:rect l="l" t="t" r="r" b="b"/>
            <a:pathLst>
              <a:path w="5150678" h="5150678">
                <a:moveTo>
                  <a:pt x="0" y="0"/>
                </a:moveTo>
                <a:lnTo>
                  <a:pt x="5150678" y="0"/>
                </a:lnTo>
                <a:lnTo>
                  <a:pt x="5150678" y="5150678"/>
                </a:lnTo>
                <a:lnTo>
                  <a:pt x="0" y="51506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a:extLst>
              <a:ext uri="{C183D7F6-B498-43B3-948B-1728B52AA6E4}">
                <adec:decorative xmlns:adec="http://schemas.microsoft.com/office/drawing/2017/decorative" val="1"/>
              </a:ext>
            </a:extLst>
          </p:cNvPr>
          <p:cNvGrpSpPr/>
          <p:nvPr/>
        </p:nvGrpSpPr>
        <p:grpSpPr>
          <a:xfrm>
            <a:off x="6897714" y="7323489"/>
            <a:ext cx="4492572" cy="764287"/>
            <a:chOff x="0" y="0"/>
            <a:chExt cx="5990096" cy="1019049"/>
          </a:xfrm>
        </p:grpSpPr>
        <p:grpSp>
          <p:nvGrpSpPr>
            <p:cNvPr id="7" name="Group 7"/>
            <p:cNvGrpSpPr>
              <a:grpSpLocks noChangeAspect="1"/>
            </p:cNvGrpSpPr>
            <p:nvPr/>
          </p:nvGrpSpPr>
          <p:grpSpPr>
            <a:xfrm>
              <a:off x="0" y="0"/>
              <a:ext cx="5990096" cy="1019049"/>
              <a:chOff x="0" y="0"/>
              <a:chExt cx="13271500" cy="2257778"/>
            </a:xfrm>
          </p:grpSpPr>
          <p:sp>
            <p:nvSpPr>
              <p:cNvPr id="8" name="Freeform 8"/>
              <p:cNvSpPr/>
              <p:nvPr/>
            </p:nvSpPr>
            <p:spPr>
              <a:xfrm>
                <a:off x="12700" y="0"/>
                <a:ext cx="10579100" cy="2260600"/>
              </a:xfrm>
              <a:custGeom>
                <a:avLst/>
                <a:gdLst/>
                <a:ahLst/>
                <a:cxnLst/>
                <a:rect l="l" t="t" r="r" b="b"/>
                <a:pathLst>
                  <a:path w="10579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close/>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close/>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close/>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close/>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close/>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close/>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close/>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close/>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close/>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close/>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close/>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close/>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close/>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close/>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close/>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close/>
                  </a:path>
                </a:pathLst>
              </a:custGeom>
              <a:solidFill>
                <a:srgbClr val="5190CE"/>
              </a:solidFill>
            </p:spPr>
          </p:sp>
          <p:sp>
            <p:nvSpPr>
              <p:cNvPr id="9" name="Freeform 9"/>
              <p:cNvSpPr/>
              <p:nvPr/>
            </p:nvSpPr>
            <p:spPr>
              <a:xfrm>
                <a:off x="10680700" y="0"/>
                <a:ext cx="2578100" cy="2260600"/>
              </a:xfrm>
              <a:custGeom>
                <a:avLst/>
                <a:gdLst/>
                <a:ahLst/>
                <a:cxnLst/>
                <a:rect l="l" t="t" r="r" b="b"/>
                <a:pathLst>
                  <a:path w="2578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close/>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close/>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close/>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close/>
                  </a:path>
                </a:pathLst>
              </a:custGeom>
              <a:solidFill>
                <a:srgbClr val="0661B9"/>
              </a:solidFill>
            </p:spPr>
          </p:sp>
        </p:grpSp>
      </p:grpSp>
      <p:sp>
        <p:nvSpPr>
          <p:cNvPr id="10" name="Freeform 10">
            <a:extLst>
              <a:ext uri="{C183D7F6-B498-43B3-948B-1728B52AA6E4}">
                <adec:decorative xmlns:adec="http://schemas.microsoft.com/office/drawing/2017/decorative" val="1"/>
              </a:ext>
            </a:extLst>
          </p:cNvPr>
          <p:cNvSpPr/>
          <p:nvPr/>
        </p:nvSpPr>
        <p:spPr>
          <a:xfrm>
            <a:off x="0" y="9424349"/>
            <a:ext cx="15882076" cy="873369"/>
          </a:xfrm>
          <a:custGeom>
            <a:avLst/>
            <a:gdLst/>
            <a:ahLst/>
            <a:cxnLst/>
            <a:rect l="l" t="t" r="r" b="b"/>
            <a:pathLst>
              <a:path w="15882076" h="873369">
                <a:moveTo>
                  <a:pt x="0" y="0"/>
                </a:moveTo>
                <a:lnTo>
                  <a:pt x="15882076" y="0"/>
                </a:lnTo>
                <a:lnTo>
                  <a:pt x="15882076" y="873369"/>
                </a:lnTo>
                <a:lnTo>
                  <a:pt x="0" y="873369"/>
                </a:lnTo>
                <a:lnTo>
                  <a:pt x="0" y="0"/>
                </a:lnTo>
                <a:close/>
              </a:path>
            </a:pathLst>
          </a:custGeom>
          <a:blipFill>
            <a:blip r:embed="rId7"/>
            <a:stretch>
              <a:fillRect t="-5049" b="-5049"/>
            </a:stretch>
          </a:blipFill>
        </p:spPr>
      </p:sp>
      <p:sp>
        <p:nvSpPr>
          <p:cNvPr id="11" name="TextBox 11">
            <a:extLst>
              <a:ext uri="{C183D7F6-B498-43B3-948B-1728B52AA6E4}">
                <adec:decorative xmlns:adec="http://schemas.microsoft.com/office/drawing/2017/decorative" val="1"/>
              </a:ext>
            </a:extLst>
          </p:cNvPr>
          <p:cNvSpPr txBox="1">
            <a:spLocks noGrp="1"/>
          </p:cNvSpPr>
          <p:nvPr>
            <p:ph type="title" idx="4294967295"/>
          </p:nvPr>
        </p:nvSpPr>
        <p:spPr>
          <a:xfrm>
            <a:off x="7648138" y="625804"/>
            <a:ext cx="7953121" cy="82484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5514"/>
              </a:lnSpc>
              <a:spcBef>
                <a:spcPts val="0"/>
              </a:spcBef>
              <a:spcAft>
                <a:spcPts val="0"/>
              </a:spcAft>
              <a:buClrTx/>
              <a:buSzTx/>
              <a:buFontTx/>
              <a:buNone/>
              <a:tabLst/>
              <a:defRPr/>
            </a:pPr>
            <a:r>
              <a:rPr kumimoji="0" lang="en-US" sz="5570" b="0" i="0" u="none" strike="noStrike" kern="1200" cap="none" spc="194" normalizeH="0" baseline="0" noProof="0" dirty="0">
                <a:ln>
                  <a:noFill/>
                </a:ln>
                <a:solidFill>
                  <a:srgbClr val="0058B5"/>
                </a:solidFill>
                <a:effectLst/>
                <a:uLnTx/>
                <a:uFillTx/>
                <a:latin typeface="Codec Pro ExtraBold"/>
                <a:ea typeface="+mn-ea"/>
                <a:cs typeface="+mn-cs"/>
              </a:rPr>
              <a:t>Going even further...</a:t>
            </a:r>
          </a:p>
        </p:txBody>
      </p:sp>
      <p:sp>
        <p:nvSpPr>
          <p:cNvPr id="12" name="TextBox 12">
            <a:extLst>
              <a:ext uri="{C183D7F6-B498-43B3-948B-1728B52AA6E4}">
                <adec:decorative xmlns:adec="http://schemas.microsoft.com/office/drawing/2017/decorative" val="1"/>
              </a:ext>
            </a:extLst>
          </p:cNvPr>
          <p:cNvSpPr txBox="1"/>
          <p:nvPr/>
        </p:nvSpPr>
        <p:spPr>
          <a:xfrm>
            <a:off x="7548936" y="1522152"/>
            <a:ext cx="9824664" cy="1607299"/>
          </a:xfrm>
          <a:prstGeom prst="rect">
            <a:avLst/>
          </a:prstGeom>
        </p:spPr>
        <p:txBody>
          <a:bodyPr wrap="square" lIns="0" tIns="0" rIns="0" bIns="0" rtlCol="0" anchor="t">
            <a:spAutoFit/>
          </a:bodyPr>
          <a:lstStyle/>
          <a:p>
            <a:pPr>
              <a:lnSpc>
                <a:spcPts val="3235"/>
              </a:lnSpc>
            </a:pPr>
            <a:r>
              <a:rPr lang="en-US" sz="2344" spc="229" dirty="0">
                <a:solidFill>
                  <a:srgbClr val="0058B5"/>
                </a:solidFill>
                <a:latin typeface="Arial Bold"/>
              </a:rPr>
              <a:t>Over the next 3 years there are further interventions we want to take to address the negative experiences of staff with individual protected characteristics, as defined in the Equality Act 2010.</a:t>
            </a:r>
          </a:p>
        </p:txBody>
      </p:sp>
      <p:sp>
        <p:nvSpPr>
          <p:cNvPr id="13" name="TextBox 13">
            <a:extLst>
              <a:ext uri="{C183D7F6-B498-43B3-948B-1728B52AA6E4}">
                <adec:decorative xmlns:adec="http://schemas.microsoft.com/office/drawing/2017/decorative" val="1"/>
              </a:ext>
            </a:extLst>
          </p:cNvPr>
          <p:cNvSpPr txBox="1"/>
          <p:nvPr/>
        </p:nvSpPr>
        <p:spPr>
          <a:xfrm>
            <a:off x="6903579" y="4083111"/>
            <a:ext cx="4480841" cy="2614930"/>
          </a:xfrm>
          <a:prstGeom prst="rect">
            <a:avLst/>
          </a:prstGeom>
        </p:spPr>
        <p:txBody>
          <a:bodyPr lIns="0" tIns="0" rIns="0" bIns="0" rtlCol="0" anchor="t">
            <a:spAutoFit/>
          </a:bodyPr>
          <a:lstStyle/>
          <a:p>
            <a:pPr algn="ctr">
              <a:lnSpc>
                <a:spcPts val="3379"/>
              </a:lnSpc>
              <a:spcBef>
                <a:spcPct val="0"/>
              </a:spcBef>
            </a:pPr>
            <a:r>
              <a:rPr lang="en-US" sz="2599" dirty="0">
                <a:solidFill>
                  <a:srgbClr val="0058B5"/>
                </a:solidFill>
                <a:latin typeface="Arial"/>
              </a:rPr>
              <a:t>No person is only one protected characteristic, and so we need to consider the impact of intersectionality, when implementing any  interventions.</a:t>
            </a:r>
          </a:p>
        </p:txBody>
      </p:sp>
      <p:sp>
        <p:nvSpPr>
          <p:cNvPr id="14" name="TextBox 14">
            <a:extLst>
              <a:ext uri="{C183D7F6-B498-43B3-948B-1728B52AA6E4}">
                <adec:decorative xmlns:adec="http://schemas.microsoft.com/office/drawing/2017/decorative" val="1"/>
              </a:ext>
            </a:extLst>
          </p:cNvPr>
          <p:cNvSpPr txBox="1"/>
          <p:nvPr/>
        </p:nvSpPr>
        <p:spPr>
          <a:xfrm>
            <a:off x="12052691" y="2302941"/>
            <a:ext cx="5967404" cy="6665351"/>
          </a:xfrm>
          <a:prstGeom prst="rect">
            <a:avLst/>
          </a:prstGeom>
        </p:spPr>
        <p:txBody>
          <a:bodyPr lIns="0" tIns="0" rIns="0" bIns="0" rtlCol="0" anchor="t">
            <a:spAutoFit/>
          </a:bodyPr>
          <a:lstStyle/>
          <a:p>
            <a:pPr>
              <a:lnSpc>
                <a:spcPts val="2859"/>
              </a:lnSpc>
              <a:spcBef>
                <a:spcPct val="0"/>
              </a:spcBef>
            </a:pPr>
            <a:endParaRPr dirty="0"/>
          </a:p>
          <a:p>
            <a:pPr>
              <a:lnSpc>
                <a:spcPts val="2859"/>
              </a:lnSpc>
              <a:spcBef>
                <a:spcPct val="0"/>
              </a:spcBef>
            </a:pPr>
            <a:endParaRPr dirty="0"/>
          </a:p>
          <a:p>
            <a:pPr>
              <a:lnSpc>
                <a:spcPts val="2859"/>
              </a:lnSpc>
              <a:spcBef>
                <a:spcPct val="0"/>
              </a:spcBef>
            </a:pPr>
            <a:r>
              <a:rPr lang="en-US" sz="2199" dirty="0">
                <a:solidFill>
                  <a:srgbClr val="0058B5"/>
                </a:solidFill>
                <a:latin typeface="Arial"/>
              </a:rPr>
              <a:t>These actions supplement the NHSE intersectional high impact actions outlined in our action plan and will help us to go further in specific areas. </a:t>
            </a:r>
          </a:p>
          <a:p>
            <a:pPr>
              <a:lnSpc>
                <a:spcPts val="2859"/>
              </a:lnSpc>
              <a:spcBef>
                <a:spcPct val="0"/>
              </a:spcBef>
            </a:pPr>
            <a:endParaRPr lang="en-US" sz="2199" dirty="0">
              <a:solidFill>
                <a:srgbClr val="0058B5"/>
              </a:solidFill>
              <a:latin typeface="Arial"/>
            </a:endParaRPr>
          </a:p>
          <a:p>
            <a:pPr>
              <a:lnSpc>
                <a:spcPts val="2859"/>
              </a:lnSpc>
              <a:spcBef>
                <a:spcPct val="0"/>
              </a:spcBef>
            </a:pPr>
            <a:r>
              <a:rPr lang="en-US" sz="2199" dirty="0">
                <a:solidFill>
                  <a:srgbClr val="0058B5"/>
                </a:solidFill>
                <a:latin typeface="Arial"/>
              </a:rPr>
              <a:t>We will use robust datasets for each protected </a:t>
            </a:r>
            <a:r>
              <a:rPr lang="en-US" sz="2199" dirty="0" err="1">
                <a:solidFill>
                  <a:srgbClr val="0058B5"/>
                </a:solidFill>
                <a:latin typeface="Arial"/>
              </a:rPr>
              <a:t>characteristic,and</a:t>
            </a:r>
            <a:r>
              <a:rPr lang="en-US" sz="2199" dirty="0">
                <a:solidFill>
                  <a:srgbClr val="0058B5"/>
                </a:solidFill>
                <a:latin typeface="Arial"/>
              </a:rPr>
              <a:t> continue to consider and address the experience of all staff at NBT in light of their protected characteristics to help identify where further interventions may be needed.</a:t>
            </a:r>
          </a:p>
          <a:p>
            <a:pPr>
              <a:lnSpc>
                <a:spcPts val="2859"/>
              </a:lnSpc>
              <a:spcBef>
                <a:spcPct val="0"/>
              </a:spcBef>
            </a:pPr>
            <a:endParaRPr lang="en-US" sz="2199" dirty="0">
              <a:solidFill>
                <a:srgbClr val="0058B5"/>
              </a:solidFill>
              <a:latin typeface="Arial"/>
            </a:endParaRPr>
          </a:p>
          <a:p>
            <a:pPr>
              <a:lnSpc>
                <a:spcPts val="2859"/>
              </a:lnSpc>
              <a:spcBef>
                <a:spcPct val="0"/>
              </a:spcBef>
            </a:pPr>
            <a:r>
              <a:rPr lang="en-US" sz="2199" dirty="0">
                <a:solidFill>
                  <a:srgbClr val="0058B5"/>
                </a:solidFill>
                <a:latin typeface="Arial"/>
              </a:rPr>
              <a:t>This will be tracked through our governance structure and monitored alongside our 4 key priorities with the support and guidance of our EDI Team, ICS colleagues and Staff Networks.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a:extLst>
              <a:ext uri="{C183D7F6-B498-43B3-948B-1728B52AA6E4}">
                <adec:decorative xmlns:adec="http://schemas.microsoft.com/office/drawing/2017/decorative" val="1"/>
              </a:ext>
            </a:extLst>
          </p:cNvPr>
          <p:cNvSpPr/>
          <p:nvPr/>
        </p:nvSpPr>
        <p:spPr>
          <a:xfrm rot="-10800000">
            <a:off x="-22250" y="21141"/>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a:extLst>
              <a:ext uri="{C183D7F6-B498-43B3-948B-1728B52AA6E4}">
                <adec:decorative xmlns:adec="http://schemas.microsoft.com/office/drawing/2017/decorative" val="1"/>
              </a:ext>
            </a:extLst>
          </p:cNvPr>
          <p:cNvGrpSpPr/>
          <p:nvPr/>
        </p:nvGrpSpPr>
        <p:grpSpPr>
          <a:xfrm>
            <a:off x="11474751" y="3510346"/>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A5C7E6"/>
            </a:solidFill>
          </p:spPr>
        </p:sp>
      </p:grpSp>
      <p:grpSp>
        <p:nvGrpSpPr>
          <p:cNvPr id="6" name="Group 6">
            <a:extLst>
              <a:ext uri="{C183D7F6-B498-43B3-948B-1728B52AA6E4}">
                <adec:decorative xmlns:adec="http://schemas.microsoft.com/office/drawing/2017/decorative" val="1"/>
              </a:ext>
            </a:extLst>
          </p:cNvPr>
          <p:cNvGrpSpPr/>
          <p:nvPr/>
        </p:nvGrpSpPr>
        <p:grpSpPr>
          <a:xfrm>
            <a:off x="10804615" y="1355253"/>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A5C7E6"/>
            </a:solidFill>
          </p:spPr>
        </p:sp>
      </p:grpSp>
      <p:grpSp>
        <p:nvGrpSpPr>
          <p:cNvPr id="8" name="Group 8">
            <a:extLst>
              <a:ext uri="{C183D7F6-B498-43B3-948B-1728B52AA6E4}">
                <adec:decorative xmlns:adec="http://schemas.microsoft.com/office/drawing/2017/decorative" val="1"/>
              </a:ext>
            </a:extLst>
          </p:cNvPr>
          <p:cNvGrpSpPr/>
          <p:nvPr/>
        </p:nvGrpSpPr>
        <p:grpSpPr>
          <a:xfrm>
            <a:off x="13842043" y="3510346"/>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A5C7E6"/>
            </a:solidFill>
          </p:spPr>
        </p:sp>
      </p:grpSp>
      <p:grpSp>
        <p:nvGrpSpPr>
          <p:cNvPr id="10" name="Group 10">
            <a:extLst>
              <a:ext uri="{C183D7F6-B498-43B3-948B-1728B52AA6E4}">
                <adec:decorative xmlns:adec="http://schemas.microsoft.com/office/drawing/2017/decorative" val="1"/>
              </a:ext>
            </a:extLst>
          </p:cNvPr>
          <p:cNvGrpSpPr/>
          <p:nvPr/>
        </p:nvGrpSpPr>
        <p:grpSpPr>
          <a:xfrm>
            <a:off x="13171907" y="1355253"/>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A5C7E6"/>
            </a:solidFill>
          </p:spPr>
        </p:sp>
      </p:grpSp>
      <p:grpSp>
        <p:nvGrpSpPr>
          <p:cNvPr id="12" name="Group 12">
            <a:extLst>
              <a:ext uri="{C183D7F6-B498-43B3-948B-1728B52AA6E4}">
                <adec:decorative xmlns:adec="http://schemas.microsoft.com/office/drawing/2017/decorative" val="1"/>
              </a:ext>
            </a:extLst>
          </p:cNvPr>
          <p:cNvGrpSpPr/>
          <p:nvPr/>
        </p:nvGrpSpPr>
        <p:grpSpPr>
          <a:xfrm>
            <a:off x="16209335" y="3510346"/>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A5C7E6"/>
            </a:solidFill>
          </p:spPr>
        </p:sp>
      </p:grpSp>
      <p:grpSp>
        <p:nvGrpSpPr>
          <p:cNvPr id="14" name="Group 14">
            <a:extLst>
              <a:ext uri="{C183D7F6-B498-43B3-948B-1728B52AA6E4}">
                <adec:decorative xmlns:adec="http://schemas.microsoft.com/office/drawing/2017/decorative" val="1"/>
              </a:ext>
            </a:extLst>
          </p:cNvPr>
          <p:cNvGrpSpPr/>
          <p:nvPr/>
        </p:nvGrpSpPr>
        <p:grpSpPr>
          <a:xfrm>
            <a:off x="15539199" y="1355253"/>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A5C7E6"/>
            </a:solidFill>
          </p:spPr>
        </p:sp>
      </p:grpSp>
      <p:sp>
        <p:nvSpPr>
          <p:cNvPr id="16" name="Freeform 16">
            <a:extLst>
              <a:ext uri="{C183D7F6-B498-43B3-948B-1728B52AA6E4}">
                <adec:decorative xmlns:adec="http://schemas.microsoft.com/office/drawing/2017/decorative" val="1"/>
              </a:ext>
            </a:extLst>
          </p:cNvPr>
          <p:cNvSpPr/>
          <p:nvPr/>
        </p:nvSpPr>
        <p:spPr>
          <a:xfrm>
            <a:off x="0" y="9413631"/>
            <a:ext cx="17716211" cy="873369"/>
          </a:xfrm>
          <a:custGeom>
            <a:avLst/>
            <a:gdLst/>
            <a:ahLst/>
            <a:cxnLst/>
            <a:rect l="l" t="t" r="r" b="b"/>
            <a:pathLst>
              <a:path w="17716211" h="873369">
                <a:moveTo>
                  <a:pt x="0" y="0"/>
                </a:moveTo>
                <a:lnTo>
                  <a:pt x="17716211" y="0"/>
                </a:lnTo>
                <a:lnTo>
                  <a:pt x="17716211" y="873369"/>
                </a:lnTo>
                <a:lnTo>
                  <a:pt x="0" y="873369"/>
                </a:lnTo>
                <a:lnTo>
                  <a:pt x="0" y="0"/>
                </a:lnTo>
                <a:close/>
              </a:path>
            </a:pathLst>
          </a:custGeom>
          <a:blipFill>
            <a:blip r:embed="rId5"/>
            <a:stretch>
              <a:fillRect t="-11406" b="-11406"/>
            </a:stretch>
          </a:blipFill>
        </p:spPr>
      </p:sp>
      <p:sp>
        <p:nvSpPr>
          <p:cNvPr id="17" name="Freeform 17">
            <a:extLst>
              <a:ext uri="{C183D7F6-B498-43B3-948B-1728B52AA6E4}">
                <adec:decorative xmlns:adec="http://schemas.microsoft.com/office/drawing/2017/decorative" val="1"/>
              </a:ext>
            </a:extLst>
          </p:cNvPr>
          <p:cNvSpPr/>
          <p:nvPr/>
        </p:nvSpPr>
        <p:spPr>
          <a:xfrm>
            <a:off x="11119111" y="4059611"/>
            <a:ext cx="5898734" cy="4940743"/>
          </a:xfrm>
          <a:custGeom>
            <a:avLst/>
            <a:gdLst/>
            <a:ahLst/>
            <a:cxnLst/>
            <a:rect l="l" t="t" r="r" b="b"/>
            <a:pathLst>
              <a:path w="5898734" h="4940743">
                <a:moveTo>
                  <a:pt x="0" y="0"/>
                </a:moveTo>
                <a:lnTo>
                  <a:pt x="5898734" y="0"/>
                </a:lnTo>
                <a:lnTo>
                  <a:pt x="5898734" y="4940744"/>
                </a:lnTo>
                <a:lnTo>
                  <a:pt x="0" y="4940744"/>
                </a:lnTo>
                <a:lnTo>
                  <a:pt x="0" y="0"/>
                </a:lnTo>
                <a:close/>
              </a:path>
            </a:pathLst>
          </a:custGeom>
          <a:blipFill>
            <a:blip r:embed="rId6"/>
            <a:stretch>
              <a:fillRect l="-12819" r="-12819"/>
            </a:stretch>
          </a:blipFill>
        </p:spPr>
      </p:sp>
      <p:sp>
        <p:nvSpPr>
          <p:cNvPr id="18" name="Freeform 18">
            <a:extLst>
              <a:ext uri="{C183D7F6-B498-43B3-948B-1728B52AA6E4}">
                <adec:decorative xmlns:adec="http://schemas.microsoft.com/office/drawing/2017/decorative" val="1"/>
              </a:ext>
            </a:extLst>
          </p:cNvPr>
          <p:cNvSpPr/>
          <p:nvPr/>
        </p:nvSpPr>
        <p:spPr>
          <a:xfrm>
            <a:off x="912401" y="704142"/>
            <a:ext cx="3851931" cy="2888949"/>
          </a:xfrm>
          <a:custGeom>
            <a:avLst/>
            <a:gdLst/>
            <a:ahLst/>
            <a:cxnLst/>
            <a:rect l="l" t="t" r="r" b="b"/>
            <a:pathLst>
              <a:path w="3851931" h="2888949">
                <a:moveTo>
                  <a:pt x="0" y="0"/>
                </a:moveTo>
                <a:lnTo>
                  <a:pt x="3851931" y="0"/>
                </a:lnTo>
                <a:lnTo>
                  <a:pt x="3851931" y="2888949"/>
                </a:lnTo>
                <a:lnTo>
                  <a:pt x="0" y="28889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a:extLst>
              <a:ext uri="{C183D7F6-B498-43B3-948B-1728B52AA6E4}">
                <adec:decorative xmlns:adec="http://schemas.microsoft.com/office/drawing/2017/decorative" val="1"/>
              </a:ext>
            </a:extLst>
          </p:cNvPr>
          <p:cNvSpPr/>
          <p:nvPr/>
        </p:nvSpPr>
        <p:spPr>
          <a:xfrm>
            <a:off x="4001030" y="2174234"/>
            <a:ext cx="1240906" cy="1240906"/>
          </a:xfrm>
          <a:custGeom>
            <a:avLst/>
            <a:gdLst/>
            <a:ahLst/>
            <a:cxnLst/>
            <a:rect l="l" t="t" r="r" b="b"/>
            <a:pathLst>
              <a:path w="1240906" h="1240906">
                <a:moveTo>
                  <a:pt x="0" y="0"/>
                </a:moveTo>
                <a:lnTo>
                  <a:pt x="1240907" y="0"/>
                </a:lnTo>
                <a:lnTo>
                  <a:pt x="1240907" y="1240906"/>
                </a:lnTo>
                <a:lnTo>
                  <a:pt x="0" y="1240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a:extLst>
              <a:ext uri="{C183D7F6-B498-43B3-948B-1728B52AA6E4}">
                <adec:decorative xmlns:adec="http://schemas.microsoft.com/office/drawing/2017/decorative" val="1"/>
              </a:ext>
            </a:extLst>
          </p:cNvPr>
          <p:cNvSpPr/>
          <p:nvPr/>
        </p:nvSpPr>
        <p:spPr>
          <a:xfrm>
            <a:off x="11081743" y="1644048"/>
            <a:ext cx="1165847" cy="1089537"/>
          </a:xfrm>
          <a:custGeom>
            <a:avLst/>
            <a:gdLst/>
            <a:ahLst/>
            <a:cxnLst/>
            <a:rect l="l" t="t" r="r" b="b"/>
            <a:pathLst>
              <a:path w="1165847" h="1089537">
                <a:moveTo>
                  <a:pt x="0" y="0"/>
                </a:moveTo>
                <a:lnTo>
                  <a:pt x="1165846" y="0"/>
                </a:lnTo>
                <a:lnTo>
                  <a:pt x="1165846" y="1089537"/>
                </a:lnTo>
                <a:lnTo>
                  <a:pt x="0" y="10895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a:extLst>
              <a:ext uri="{C183D7F6-B498-43B3-948B-1728B52AA6E4}">
                <adec:decorative xmlns:adec="http://schemas.microsoft.com/office/drawing/2017/decorative" val="1"/>
              </a:ext>
            </a:extLst>
          </p:cNvPr>
          <p:cNvSpPr/>
          <p:nvPr/>
        </p:nvSpPr>
        <p:spPr>
          <a:xfrm>
            <a:off x="13505791" y="1671466"/>
            <a:ext cx="1137804" cy="1137804"/>
          </a:xfrm>
          <a:custGeom>
            <a:avLst/>
            <a:gdLst/>
            <a:ahLst/>
            <a:cxnLst/>
            <a:rect l="l" t="t" r="r" b="b"/>
            <a:pathLst>
              <a:path w="1137804" h="1137804">
                <a:moveTo>
                  <a:pt x="0" y="0"/>
                </a:moveTo>
                <a:lnTo>
                  <a:pt x="1137804" y="0"/>
                </a:lnTo>
                <a:lnTo>
                  <a:pt x="1137804" y="1137803"/>
                </a:lnTo>
                <a:lnTo>
                  <a:pt x="0" y="11378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a:extLst>
              <a:ext uri="{C183D7F6-B498-43B3-948B-1728B52AA6E4}">
                <adec:decorative xmlns:adec="http://schemas.microsoft.com/office/drawing/2017/decorative" val="1"/>
              </a:ext>
            </a:extLst>
          </p:cNvPr>
          <p:cNvSpPr/>
          <p:nvPr/>
        </p:nvSpPr>
        <p:spPr>
          <a:xfrm>
            <a:off x="15739871" y="1568363"/>
            <a:ext cx="1319224" cy="1319224"/>
          </a:xfrm>
          <a:custGeom>
            <a:avLst/>
            <a:gdLst/>
            <a:ahLst/>
            <a:cxnLst/>
            <a:rect l="l" t="t" r="r" b="b"/>
            <a:pathLst>
              <a:path w="1319224" h="1319224">
                <a:moveTo>
                  <a:pt x="0" y="0"/>
                </a:moveTo>
                <a:lnTo>
                  <a:pt x="1319224" y="0"/>
                </a:lnTo>
                <a:lnTo>
                  <a:pt x="1319224" y="1319224"/>
                </a:lnTo>
                <a:lnTo>
                  <a:pt x="0" y="13192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TextBox 23">
            <a:extLst>
              <a:ext uri="{C183D7F6-B498-43B3-948B-1728B52AA6E4}">
                <adec:decorative xmlns:adec="http://schemas.microsoft.com/office/drawing/2017/decorative" val="1"/>
              </a:ext>
            </a:extLst>
          </p:cNvPr>
          <p:cNvSpPr txBox="1">
            <a:spLocks noGrp="1"/>
          </p:cNvSpPr>
          <p:nvPr>
            <p:ph type="title" idx="4294967295"/>
          </p:nvPr>
        </p:nvSpPr>
        <p:spPr>
          <a:xfrm>
            <a:off x="9144000" y="342697"/>
            <a:ext cx="9342997" cy="8702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5862"/>
              </a:lnSpc>
              <a:spcBef>
                <a:spcPct val="0"/>
              </a:spcBef>
              <a:spcAft>
                <a:spcPts val="0"/>
              </a:spcAft>
              <a:buClrTx/>
              <a:buSzTx/>
              <a:buFontTx/>
              <a:buNone/>
              <a:tabLst/>
              <a:defRPr/>
            </a:pPr>
            <a:r>
              <a:rPr kumimoji="0" lang="en-US" sz="5921" b="0" i="0" u="none" strike="noStrike" kern="1200" cap="none" spc="207" normalizeH="0" baseline="0" noProof="0" dirty="0">
                <a:ln>
                  <a:noFill/>
                </a:ln>
                <a:solidFill>
                  <a:srgbClr val="0058B5"/>
                </a:solidFill>
                <a:effectLst/>
                <a:uLnTx/>
                <a:uFillTx/>
                <a:latin typeface="Codec Pro ExtraBold"/>
                <a:ea typeface="+mn-ea"/>
                <a:cs typeface="+mn-cs"/>
              </a:rPr>
              <a:t>Actions we will take...</a:t>
            </a:r>
          </a:p>
        </p:txBody>
      </p:sp>
      <p:sp>
        <p:nvSpPr>
          <p:cNvPr id="24" name="TextBox 24">
            <a:extLst>
              <a:ext uri="{C183D7F6-B498-43B3-948B-1728B52AA6E4}">
                <adec:decorative xmlns:adec="http://schemas.microsoft.com/office/drawing/2017/decorative" val="1"/>
              </a:ext>
            </a:extLst>
          </p:cNvPr>
          <p:cNvSpPr txBox="1"/>
          <p:nvPr/>
        </p:nvSpPr>
        <p:spPr>
          <a:xfrm>
            <a:off x="476509" y="4121899"/>
            <a:ext cx="4482343" cy="2131033"/>
          </a:xfrm>
          <a:prstGeom prst="rect">
            <a:avLst/>
          </a:prstGeom>
        </p:spPr>
        <p:txBody>
          <a:bodyPr lIns="0" tIns="0" rIns="0" bIns="0" rtlCol="0" anchor="t">
            <a:spAutoFit/>
          </a:bodyPr>
          <a:lstStyle/>
          <a:p>
            <a:pPr marL="0" lvl="0" indent="0">
              <a:lnSpc>
                <a:spcPts val="2055"/>
              </a:lnSpc>
              <a:spcBef>
                <a:spcPct val="0"/>
              </a:spcBef>
            </a:pPr>
            <a:r>
              <a:rPr lang="en-US" sz="1489" spc="145" dirty="0">
                <a:solidFill>
                  <a:srgbClr val="0058B5"/>
                </a:solidFill>
                <a:latin typeface="Open Sauce"/>
              </a:rPr>
              <a:t>The Board to demonstrate their understanding of and progress towards race equality, an essential criterion in job descriptions for board members and all very senior manager (VSM) grades. Appraisals of senior executives will include a focus on EDI, as recommended by the Messenger Review.</a:t>
            </a:r>
          </a:p>
        </p:txBody>
      </p:sp>
      <p:sp>
        <p:nvSpPr>
          <p:cNvPr id="25" name="TextBox 25">
            <a:extLst>
              <a:ext uri="{C183D7F6-B498-43B3-948B-1728B52AA6E4}">
                <adec:decorative xmlns:adec="http://schemas.microsoft.com/office/drawing/2017/decorative" val="1"/>
              </a:ext>
            </a:extLst>
          </p:cNvPr>
          <p:cNvSpPr txBox="1"/>
          <p:nvPr/>
        </p:nvSpPr>
        <p:spPr>
          <a:xfrm>
            <a:off x="486231" y="3683749"/>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0661B9"/>
                </a:solidFill>
                <a:latin typeface="Open Sauce Bold"/>
              </a:rPr>
              <a:t>01</a:t>
            </a:r>
          </a:p>
        </p:txBody>
      </p:sp>
      <p:sp>
        <p:nvSpPr>
          <p:cNvPr id="26" name="TextBox 26">
            <a:extLst>
              <a:ext uri="{C183D7F6-B498-43B3-948B-1728B52AA6E4}">
                <adec:decorative xmlns:adec="http://schemas.microsoft.com/office/drawing/2017/decorative" val="1"/>
              </a:ext>
            </a:extLst>
          </p:cNvPr>
          <p:cNvSpPr txBox="1"/>
          <p:nvPr/>
        </p:nvSpPr>
        <p:spPr>
          <a:xfrm>
            <a:off x="537597" y="7142300"/>
            <a:ext cx="4482343" cy="1791380"/>
          </a:xfrm>
          <a:prstGeom prst="rect">
            <a:avLst/>
          </a:prstGeom>
        </p:spPr>
        <p:txBody>
          <a:bodyPr lIns="0" tIns="0" rIns="0" bIns="0" rtlCol="0" anchor="t">
            <a:spAutoFit/>
          </a:bodyPr>
          <a:lstStyle/>
          <a:p>
            <a:pPr marL="0" lvl="0" indent="0">
              <a:lnSpc>
                <a:spcPts val="2055"/>
              </a:lnSpc>
              <a:spcBef>
                <a:spcPct val="0"/>
              </a:spcBef>
            </a:pPr>
            <a:r>
              <a:rPr lang="en-US" sz="1489" spc="145">
                <a:solidFill>
                  <a:srgbClr val="0058B5"/>
                </a:solidFill>
                <a:latin typeface="Open Sauce"/>
              </a:rPr>
              <a:t>Board to use the EDI dashboard to establish internal data driven accountability and scrutinise progress at an organisational, divisional, departmental, occupation, and site level to address under-representation and pay gaps.</a:t>
            </a:r>
          </a:p>
        </p:txBody>
      </p:sp>
      <p:sp>
        <p:nvSpPr>
          <p:cNvPr id="27" name="TextBox 27">
            <a:extLst>
              <a:ext uri="{C183D7F6-B498-43B3-948B-1728B52AA6E4}">
                <adec:decorative xmlns:adec="http://schemas.microsoft.com/office/drawing/2017/decorative" val="1"/>
              </a:ext>
            </a:extLst>
          </p:cNvPr>
          <p:cNvSpPr txBox="1"/>
          <p:nvPr/>
        </p:nvSpPr>
        <p:spPr>
          <a:xfrm>
            <a:off x="544386" y="6708642"/>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0661B9"/>
                </a:solidFill>
                <a:latin typeface="Open Sauce Bold"/>
              </a:rPr>
              <a:t>02</a:t>
            </a:r>
          </a:p>
        </p:txBody>
      </p:sp>
      <p:sp>
        <p:nvSpPr>
          <p:cNvPr id="28" name="TextBox 28">
            <a:extLst>
              <a:ext uri="{C183D7F6-B498-43B3-948B-1728B52AA6E4}">
                <adec:decorative xmlns:adec="http://schemas.microsoft.com/office/drawing/2017/decorative" val="1"/>
              </a:ext>
            </a:extLst>
          </p:cNvPr>
          <p:cNvSpPr txBox="1"/>
          <p:nvPr/>
        </p:nvSpPr>
        <p:spPr>
          <a:xfrm>
            <a:off x="5797810" y="4225217"/>
            <a:ext cx="4482343" cy="2304766"/>
          </a:xfrm>
          <a:prstGeom prst="rect">
            <a:avLst/>
          </a:prstGeom>
        </p:spPr>
        <p:txBody>
          <a:bodyPr lIns="0" tIns="0" rIns="0" bIns="0" rtlCol="0" anchor="t">
            <a:spAutoFit/>
          </a:bodyPr>
          <a:lstStyle/>
          <a:p>
            <a:pPr marL="0" lvl="0" indent="0">
              <a:lnSpc>
                <a:spcPts val="2055"/>
              </a:lnSpc>
              <a:spcBef>
                <a:spcPct val="0"/>
              </a:spcBef>
            </a:pPr>
            <a:r>
              <a:rPr lang="en-US" sz="1489" spc="145">
                <a:solidFill>
                  <a:srgbClr val="0058B5"/>
                </a:solidFill>
                <a:latin typeface="Open Sauce"/>
              </a:rPr>
              <a:t>To tackle race discrimination effectively the Board will give due consideration to national policies and recommendations from other arms length bodies such as the Equality and Human Rights Commission inquiry and General Medical Council. In addition, the Board to  proactively raise awareness of their commitment with patients and public. </a:t>
            </a:r>
          </a:p>
        </p:txBody>
      </p:sp>
      <p:sp>
        <p:nvSpPr>
          <p:cNvPr id="29" name="TextBox 29">
            <a:extLst>
              <a:ext uri="{C183D7F6-B498-43B3-948B-1728B52AA6E4}">
                <adec:decorative xmlns:adec="http://schemas.microsoft.com/office/drawing/2017/decorative" val="1"/>
              </a:ext>
            </a:extLst>
          </p:cNvPr>
          <p:cNvSpPr txBox="1"/>
          <p:nvPr/>
        </p:nvSpPr>
        <p:spPr>
          <a:xfrm>
            <a:off x="5829565" y="3773967"/>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0661B9"/>
                </a:solidFill>
                <a:latin typeface="Open Sauce Bold"/>
              </a:rPr>
              <a:t>03</a:t>
            </a:r>
          </a:p>
        </p:txBody>
      </p:sp>
      <p:sp>
        <p:nvSpPr>
          <p:cNvPr id="30" name="TextBox 30">
            <a:extLst>
              <a:ext uri="{C183D7F6-B498-43B3-948B-1728B52AA6E4}">
                <adec:decorative xmlns:adec="http://schemas.microsoft.com/office/drawing/2017/decorative" val="1"/>
              </a:ext>
            </a:extLst>
          </p:cNvPr>
          <p:cNvSpPr txBox="1"/>
          <p:nvPr/>
        </p:nvSpPr>
        <p:spPr>
          <a:xfrm>
            <a:off x="587592" y="1543512"/>
            <a:ext cx="3851931" cy="887095"/>
          </a:xfrm>
          <a:prstGeom prst="rect">
            <a:avLst/>
          </a:prstGeom>
        </p:spPr>
        <p:txBody>
          <a:bodyPr lIns="0" tIns="0" rIns="0" bIns="0" rtlCol="0" anchor="t">
            <a:spAutoFit/>
          </a:bodyPr>
          <a:lstStyle/>
          <a:p>
            <a:pPr algn="ctr">
              <a:lnSpc>
                <a:spcPts val="7279"/>
              </a:lnSpc>
            </a:pPr>
            <a:r>
              <a:rPr lang="en-US" sz="5199" dirty="0">
                <a:solidFill>
                  <a:srgbClr val="005AB6"/>
                </a:solidFill>
                <a:latin typeface="Canva Sans Bold"/>
              </a:rPr>
              <a:t>Race</a:t>
            </a:r>
          </a:p>
        </p:txBody>
      </p:sp>
      <p:sp>
        <p:nvSpPr>
          <p:cNvPr id="31" name="TextBox 31">
            <a:extLst>
              <a:ext uri="{C183D7F6-B498-43B3-948B-1728B52AA6E4}">
                <adec:decorative xmlns:adec="http://schemas.microsoft.com/office/drawing/2017/decorative" val="1"/>
              </a:ext>
            </a:extLst>
          </p:cNvPr>
          <p:cNvSpPr txBox="1"/>
          <p:nvPr/>
        </p:nvSpPr>
        <p:spPr>
          <a:xfrm>
            <a:off x="5829565" y="7208975"/>
            <a:ext cx="4482343" cy="1534687"/>
          </a:xfrm>
          <a:prstGeom prst="rect">
            <a:avLst/>
          </a:prstGeom>
        </p:spPr>
        <p:txBody>
          <a:bodyPr lIns="0" tIns="0" rIns="0" bIns="0" rtlCol="0" anchor="t">
            <a:spAutoFit/>
          </a:bodyPr>
          <a:lstStyle/>
          <a:p>
            <a:pPr marL="0" lvl="0" indent="0">
              <a:lnSpc>
                <a:spcPts val="2055"/>
              </a:lnSpc>
              <a:spcBef>
                <a:spcPct val="0"/>
              </a:spcBef>
            </a:pPr>
            <a:r>
              <a:rPr lang="en-US" sz="1489" spc="145">
                <a:solidFill>
                  <a:srgbClr val="0058B5"/>
                </a:solidFill>
                <a:latin typeface="Open Sauce"/>
              </a:rPr>
              <a:t>The Board to ensure concerns raised about race discrimination are dealt with in a proactive, preventative, thorough and timely manner, including encouraging diversity in Freedom to Speak Up Guardians.</a:t>
            </a:r>
          </a:p>
        </p:txBody>
      </p:sp>
      <p:sp>
        <p:nvSpPr>
          <p:cNvPr id="32" name="TextBox 32">
            <a:extLst>
              <a:ext uri="{C183D7F6-B498-43B3-948B-1728B52AA6E4}">
                <adec:decorative xmlns:adec="http://schemas.microsoft.com/office/drawing/2017/decorative" val="1"/>
              </a:ext>
            </a:extLst>
          </p:cNvPr>
          <p:cNvSpPr txBox="1"/>
          <p:nvPr/>
        </p:nvSpPr>
        <p:spPr>
          <a:xfrm>
            <a:off x="5829565" y="6708642"/>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0661B9"/>
                </a:solidFill>
                <a:latin typeface="Open Sauce Bold"/>
              </a:rPr>
              <a:t>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5"/>
          <p:cNvSpPr txBox="1">
            <a:spLocks noGrp="1"/>
          </p:cNvSpPr>
          <p:nvPr>
            <p:ph type="title" idx="4294967295"/>
          </p:nvPr>
        </p:nvSpPr>
        <p:spPr>
          <a:xfrm>
            <a:off x="324116" y="199208"/>
            <a:ext cx="14519902" cy="9623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7956"/>
              </a:lnSpc>
              <a:spcBef>
                <a:spcPct val="0"/>
              </a:spcBef>
              <a:spcAft>
                <a:spcPts val="0"/>
              </a:spcAft>
              <a:buClrTx/>
              <a:buSzTx/>
              <a:buFontTx/>
              <a:buNone/>
              <a:tabLst/>
              <a:defRPr/>
            </a:pPr>
            <a:r>
              <a:rPr kumimoji="0" lang="en-US" sz="5765" b="0" i="0" u="none" strike="noStrike" kern="1200" cap="none" spc="565" normalizeH="0" baseline="0" noProof="0" dirty="0">
                <a:ln>
                  <a:noFill/>
                </a:ln>
                <a:solidFill>
                  <a:srgbClr val="015DB8"/>
                </a:solidFill>
                <a:effectLst/>
                <a:uLnTx/>
                <a:uFillTx/>
                <a:latin typeface="Codec Pro ExtraBold"/>
                <a:ea typeface="+mn-ea"/>
                <a:cs typeface="+mn-cs"/>
              </a:rPr>
              <a:t>NHSE EDI Improvement Plan </a:t>
            </a:r>
            <a:r>
              <a:rPr kumimoji="0" lang="en-US" sz="2400" b="0" i="0" u="none" strike="noStrike" kern="1200" cap="none" spc="565" normalizeH="0" baseline="0" noProof="0" dirty="0">
                <a:ln>
                  <a:noFill/>
                </a:ln>
                <a:solidFill>
                  <a:srgbClr val="015DB8"/>
                </a:solidFill>
                <a:effectLst/>
                <a:uLnTx/>
                <a:uFillTx/>
                <a:latin typeface="Codec Pro ExtraBold"/>
                <a:ea typeface="+mn-ea"/>
                <a:cs typeface="+mn-cs"/>
              </a:rPr>
              <a:t>(June 2023)</a:t>
            </a:r>
          </a:p>
        </p:txBody>
      </p:sp>
      <p:pic>
        <p:nvPicPr>
          <p:cNvPr id="109" name="Picture 108" descr="This table outlines in detail the 6 high impact actions recommended by NHS England.  The first one is High impact action 1: Chief executives, chairs and board members must have specific and measurable EDI objectives to which they will be individually and collectively accountable.&#10;Every board and executive team member must have EDI objectives that are specific, measurable, achievable, relevant, and timebound (SMART) and be assessed against these as part of their annual appraisal process (by March 2024). &#10;&#10;&#10;The second one is High impact action 2: Embed fair and inclusive recruitment processes and talent management strategies that target under-representation and lack of diversity.&#10;NHS organisations and integrated care boards (ICBs) are to complete the following actions: &#10;&#10;Create and implement a talent management plan to improve the diversity of executive and senior leadership teams (by June 2024) and evidence progress of implementation (by June 2025) &#10;&#10;Implement a plan to widen recruitment opportunities within local communities, aligned to the NHS Long Term Workforce Plan. This should include the creation of career pathways into the NHS such as apprenticeship programmes and graduate management training schemes (by October 2024). Impact should be measured in terms of social mobility across the integrated care system (ICS) footprint.  Read case studies from a range of organisations that share good practice around embedding inclusive recruitment. &#10; &#10;">
            <a:extLst>
              <a:ext uri="{FF2B5EF4-FFF2-40B4-BE49-F238E27FC236}">
                <a16:creationId xmlns:a16="http://schemas.microsoft.com/office/drawing/2014/main" id="{517EBDF9-9647-6547-987F-8080B0C8458D}"/>
              </a:ext>
            </a:extLst>
          </p:cNvPr>
          <p:cNvPicPr>
            <a:picLocks noChangeAspect="1"/>
          </p:cNvPicPr>
          <p:nvPr/>
        </p:nvPicPr>
        <p:blipFill>
          <a:blip r:embed="rId2"/>
          <a:stretch>
            <a:fillRect/>
          </a:stretch>
        </p:blipFill>
        <p:spPr>
          <a:xfrm>
            <a:off x="252816" y="2290681"/>
            <a:ext cx="16206383" cy="6934387"/>
          </a:xfrm>
          <a:prstGeom prst="rect">
            <a:avLst/>
          </a:prstGeom>
        </p:spPr>
      </p:pic>
      <p:sp>
        <p:nvSpPr>
          <p:cNvPr id="36" name="TextBox 36"/>
          <p:cNvSpPr txBox="1"/>
          <p:nvPr/>
        </p:nvSpPr>
        <p:spPr>
          <a:xfrm>
            <a:off x="395805" y="1184912"/>
            <a:ext cx="14215322" cy="971869"/>
          </a:xfrm>
          <a:prstGeom prst="rect">
            <a:avLst/>
          </a:prstGeom>
        </p:spPr>
        <p:txBody>
          <a:bodyPr wrap="square" lIns="0" tIns="0" rIns="0" bIns="0" rtlCol="0" anchor="t">
            <a:spAutoFit/>
          </a:bodyPr>
          <a:lstStyle/>
          <a:p>
            <a:pPr marL="0" lvl="0" indent="0">
              <a:lnSpc>
                <a:spcPts val="2570"/>
              </a:lnSpc>
              <a:spcBef>
                <a:spcPct val="0"/>
              </a:spcBef>
            </a:pPr>
            <a:r>
              <a:rPr lang="en-US" sz="1862" spc="182" dirty="0">
                <a:solidFill>
                  <a:srgbClr val="015DB8"/>
                </a:solidFill>
                <a:latin typeface="Open Sauce"/>
              </a:rPr>
              <a:t>The NHSE plan prioritises the following 6 high impact actions to address the widely known intersectional impacts of discrimination and bias.  These actions have been embedded into our plan for NBT. </a:t>
            </a:r>
          </a:p>
        </p:txBody>
      </p:sp>
      <p:sp>
        <p:nvSpPr>
          <p:cNvPr id="65" name="Freeform 8">
            <a:extLst>
              <a:ext uri="{FF2B5EF4-FFF2-40B4-BE49-F238E27FC236}">
                <a16:creationId xmlns:a16="http://schemas.microsoft.com/office/drawing/2014/main" id="{5BA4A746-5A54-857D-C7E9-4ED2446224AC}"/>
              </a:ext>
              <a:ext uri="{C183D7F6-B498-43B3-948B-1728B52AA6E4}">
                <adec:decorative xmlns:adec="http://schemas.microsoft.com/office/drawing/2017/decorative" val="1"/>
              </a:ext>
            </a:extLst>
          </p:cNvPr>
          <p:cNvSpPr/>
          <p:nvPr/>
        </p:nvSpPr>
        <p:spPr>
          <a:xfrm>
            <a:off x="0" y="9413631"/>
            <a:ext cx="17449800" cy="873369"/>
          </a:xfrm>
          <a:custGeom>
            <a:avLst/>
            <a:gdLst/>
            <a:ahLst/>
            <a:cxnLst/>
            <a:rect l="l" t="t" r="r" b="b"/>
            <a:pathLst>
              <a:path w="15400388" h="873369">
                <a:moveTo>
                  <a:pt x="0" y="0"/>
                </a:moveTo>
                <a:lnTo>
                  <a:pt x="15400388" y="0"/>
                </a:lnTo>
                <a:lnTo>
                  <a:pt x="15400388" y="873369"/>
                </a:lnTo>
                <a:lnTo>
                  <a:pt x="0" y="873369"/>
                </a:lnTo>
                <a:lnTo>
                  <a:pt x="0" y="0"/>
                </a:lnTo>
                <a:close/>
              </a:path>
            </a:pathLst>
          </a:custGeom>
          <a:blipFill>
            <a:blip r:embed="rId3"/>
            <a:stretch>
              <a:fillRect t="-3379" b="-3379"/>
            </a:stretch>
          </a:blipFill>
        </p:spPr>
      </p:sp>
      <p:grpSp>
        <p:nvGrpSpPr>
          <p:cNvPr id="2" name="Group 2" descr="6 high impact actions"/>
          <p:cNvGrpSpPr/>
          <p:nvPr/>
        </p:nvGrpSpPr>
        <p:grpSpPr>
          <a:xfrm>
            <a:off x="14844018" y="211995"/>
            <a:ext cx="3169755" cy="3124200"/>
            <a:chOff x="0" y="0"/>
            <a:chExt cx="6832800" cy="6835680"/>
          </a:xfrm>
        </p:grpSpPr>
        <p:sp>
          <p:nvSpPr>
            <p:cNvPr id="3" name="Freeform 3"/>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2C78C3"/>
            </a:solidFill>
          </p:spPr>
        </p:sp>
      </p:grpSp>
      <p:grpSp>
        <p:nvGrpSpPr>
          <p:cNvPr id="32" name="Group 32">
            <a:extLst>
              <a:ext uri="{C183D7F6-B498-43B3-948B-1728B52AA6E4}">
                <adec:decorative xmlns:adec="http://schemas.microsoft.com/office/drawing/2017/decorative" val="1"/>
              </a:ext>
            </a:extLst>
          </p:cNvPr>
          <p:cNvGrpSpPr/>
          <p:nvPr/>
        </p:nvGrpSpPr>
        <p:grpSpPr>
          <a:xfrm>
            <a:off x="15175092" y="591161"/>
            <a:ext cx="2484178" cy="2494939"/>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C4E5"/>
            </a:solidFill>
            <a:ln w="190500" cap="sq">
              <a:solidFill>
                <a:srgbClr val="0053BC"/>
              </a:solidFill>
              <a:miter/>
            </a:ln>
          </p:spPr>
        </p:sp>
        <p:sp>
          <p:nvSpPr>
            <p:cNvPr id="34" name="TextBox 3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9" name="Freeform 39">
            <a:extLst>
              <a:ext uri="{C183D7F6-B498-43B3-948B-1728B52AA6E4}">
                <adec:decorative xmlns:adec="http://schemas.microsoft.com/office/drawing/2017/decorative" val="1"/>
              </a:ext>
            </a:extLst>
          </p:cNvPr>
          <p:cNvSpPr/>
          <p:nvPr/>
        </p:nvSpPr>
        <p:spPr>
          <a:xfrm>
            <a:off x="16026310" y="1896600"/>
            <a:ext cx="916147" cy="873370"/>
          </a:xfrm>
          <a:custGeom>
            <a:avLst/>
            <a:gdLst/>
            <a:ahLst/>
            <a:cxnLst/>
            <a:rect l="l" t="t" r="r" b="b"/>
            <a:pathLst>
              <a:path w="2443777" h="2437667">
                <a:moveTo>
                  <a:pt x="0" y="0"/>
                </a:moveTo>
                <a:lnTo>
                  <a:pt x="2443777" y="0"/>
                </a:lnTo>
                <a:lnTo>
                  <a:pt x="2443777" y="2437667"/>
                </a:lnTo>
                <a:lnTo>
                  <a:pt x="0" y="2437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2" name="TextBox 52"/>
          <p:cNvSpPr txBox="1"/>
          <p:nvPr/>
        </p:nvSpPr>
        <p:spPr>
          <a:xfrm>
            <a:off x="14266081" y="925023"/>
            <a:ext cx="4302200" cy="905510"/>
          </a:xfrm>
          <a:prstGeom prst="rect">
            <a:avLst/>
          </a:prstGeom>
        </p:spPr>
        <p:txBody>
          <a:bodyPr wrap="square" lIns="0" tIns="0" rIns="0" bIns="0" rtlCol="0" anchor="t">
            <a:spAutoFit/>
          </a:bodyPr>
          <a:lstStyle/>
          <a:p>
            <a:pPr algn="ctr">
              <a:lnSpc>
                <a:spcPts val="3640"/>
              </a:lnSpc>
            </a:pPr>
            <a:r>
              <a:rPr lang="en-US" sz="2000" dirty="0">
                <a:solidFill>
                  <a:srgbClr val="05318D"/>
                </a:solidFill>
                <a:latin typeface="Canva Sans Bold"/>
              </a:rPr>
              <a:t>6 High Impact </a:t>
            </a:r>
          </a:p>
          <a:p>
            <a:pPr algn="ctr">
              <a:lnSpc>
                <a:spcPts val="3640"/>
              </a:lnSpc>
            </a:pPr>
            <a:r>
              <a:rPr lang="en-US" sz="2000" dirty="0">
                <a:solidFill>
                  <a:srgbClr val="05318D"/>
                </a:solidFill>
                <a:latin typeface="Canva Sans Bold"/>
              </a:rPr>
              <a:t>Actions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114203" y="-578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a:extLst>
              <a:ext uri="{C183D7F6-B498-43B3-948B-1728B52AA6E4}">
                <adec:decorative xmlns:adec="http://schemas.microsoft.com/office/drawing/2017/decorative" val="1"/>
              </a:ext>
            </a:extLst>
          </p:cNvPr>
          <p:cNvSpPr/>
          <p:nvPr/>
        </p:nvSpPr>
        <p:spPr>
          <a:xfrm>
            <a:off x="-114203" y="9379314"/>
            <a:ext cx="18174587" cy="894121"/>
          </a:xfrm>
          <a:custGeom>
            <a:avLst/>
            <a:gdLst/>
            <a:ahLst/>
            <a:cxnLst/>
            <a:rect l="l" t="t" r="r" b="b"/>
            <a:pathLst>
              <a:path w="18174587" h="894121">
                <a:moveTo>
                  <a:pt x="0" y="0"/>
                </a:moveTo>
                <a:lnTo>
                  <a:pt x="18174587" y="0"/>
                </a:lnTo>
                <a:lnTo>
                  <a:pt x="18174587" y="894121"/>
                </a:lnTo>
                <a:lnTo>
                  <a:pt x="0" y="894121"/>
                </a:lnTo>
                <a:lnTo>
                  <a:pt x="0" y="0"/>
                </a:lnTo>
                <a:close/>
              </a:path>
            </a:pathLst>
          </a:custGeom>
          <a:blipFill>
            <a:blip r:embed="rId3"/>
            <a:stretch>
              <a:fillRect t="-11533" b="-11533"/>
            </a:stretch>
          </a:blipFill>
        </p:spPr>
      </p:sp>
      <p:grpSp>
        <p:nvGrpSpPr>
          <p:cNvPr id="4" name="Group 4">
            <a:extLst>
              <a:ext uri="{C183D7F6-B498-43B3-948B-1728B52AA6E4}">
                <adec:decorative xmlns:adec="http://schemas.microsoft.com/office/drawing/2017/decorative" val="1"/>
              </a:ext>
            </a:extLst>
          </p:cNvPr>
          <p:cNvGrpSpPr>
            <a:grpSpLocks noChangeAspect="1"/>
          </p:cNvGrpSpPr>
          <p:nvPr/>
        </p:nvGrpSpPr>
        <p:grpSpPr>
          <a:xfrm>
            <a:off x="-102218" y="0"/>
            <a:ext cx="9551719" cy="5372843"/>
            <a:chOff x="0" y="0"/>
            <a:chExt cx="6089457" cy="3425320"/>
          </a:xfrm>
        </p:grpSpPr>
        <p:sp>
          <p:nvSpPr>
            <p:cNvPr id="5" name="Freeform 5"/>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A2C4E5"/>
            </a:solidFill>
          </p:spPr>
        </p:sp>
        <p:sp>
          <p:nvSpPr>
            <p:cNvPr id="6" name="Freeform 6"/>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4"/>
              <a:stretch>
                <a:fillRect t="-9259" b="-9259"/>
              </a:stretch>
            </a:blipFill>
          </p:spPr>
        </p:sp>
      </p:grpSp>
      <p:grpSp>
        <p:nvGrpSpPr>
          <p:cNvPr id="7" name="Group 7">
            <a:extLst>
              <a:ext uri="{C183D7F6-B498-43B3-948B-1728B52AA6E4}">
                <adec:decorative xmlns:adec="http://schemas.microsoft.com/office/drawing/2017/decorative" val="1"/>
              </a:ext>
            </a:extLst>
          </p:cNvPr>
          <p:cNvGrpSpPr/>
          <p:nvPr/>
        </p:nvGrpSpPr>
        <p:grpSpPr>
          <a:xfrm>
            <a:off x="3562562" y="4546340"/>
            <a:ext cx="3481829" cy="3462327"/>
            <a:chOff x="0" y="0"/>
            <a:chExt cx="1035392" cy="1029593"/>
          </a:xfrm>
        </p:grpSpPr>
        <p:sp>
          <p:nvSpPr>
            <p:cNvPr id="8" name="Freeform 8"/>
            <p:cNvSpPr/>
            <p:nvPr/>
          </p:nvSpPr>
          <p:spPr>
            <a:xfrm>
              <a:off x="0" y="0"/>
              <a:ext cx="1035392" cy="1029593"/>
            </a:xfrm>
            <a:custGeom>
              <a:avLst/>
              <a:gdLst/>
              <a:ahLst/>
              <a:cxnLst/>
              <a:rect l="l" t="t" r="r" b="b"/>
              <a:pathLst>
                <a:path w="1035392" h="1029593">
                  <a:moveTo>
                    <a:pt x="140082" y="0"/>
                  </a:moveTo>
                  <a:lnTo>
                    <a:pt x="895310" y="0"/>
                  </a:lnTo>
                  <a:cubicBezTo>
                    <a:pt x="932462" y="0"/>
                    <a:pt x="968093" y="14759"/>
                    <a:pt x="994363" y="41029"/>
                  </a:cubicBezTo>
                  <a:cubicBezTo>
                    <a:pt x="1020633" y="67299"/>
                    <a:pt x="1035392" y="102930"/>
                    <a:pt x="1035392" y="140082"/>
                  </a:cubicBezTo>
                  <a:lnTo>
                    <a:pt x="1035392" y="889511"/>
                  </a:lnTo>
                  <a:cubicBezTo>
                    <a:pt x="1035392" y="926663"/>
                    <a:pt x="1020633" y="962293"/>
                    <a:pt x="994363" y="988564"/>
                  </a:cubicBezTo>
                  <a:cubicBezTo>
                    <a:pt x="968093" y="1014834"/>
                    <a:pt x="932462" y="1029593"/>
                    <a:pt x="895310" y="1029593"/>
                  </a:cubicBezTo>
                  <a:lnTo>
                    <a:pt x="140082" y="1029593"/>
                  </a:lnTo>
                  <a:cubicBezTo>
                    <a:pt x="102930" y="1029593"/>
                    <a:pt x="67299" y="1014834"/>
                    <a:pt x="41029" y="988564"/>
                  </a:cubicBezTo>
                  <a:cubicBezTo>
                    <a:pt x="14759" y="962293"/>
                    <a:pt x="0" y="926663"/>
                    <a:pt x="0" y="889511"/>
                  </a:cubicBezTo>
                  <a:lnTo>
                    <a:pt x="0" y="140082"/>
                  </a:lnTo>
                  <a:cubicBezTo>
                    <a:pt x="0" y="102930"/>
                    <a:pt x="14759" y="67299"/>
                    <a:pt x="41029" y="41029"/>
                  </a:cubicBezTo>
                  <a:cubicBezTo>
                    <a:pt x="67299" y="14759"/>
                    <a:pt x="102930" y="0"/>
                    <a:pt x="140082" y="0"/>
                  </a:cubicBezTo>
                  <a:close/>
                </a:path>
              </a:pathLst>
            </a:custGeom>
            <a:solidFill>
              <a:srgbClr val="FFFFFF"/>
            </a:solidFill>
            <a:ln w="38100" cap="rnd">
              <a:solidFill>
                <a:srgbClr val="009245"/>
              </a:solidFill>
              <a:round/>
            </a:ln>
          </p:spPr>
        </p:sp>
        <p:sp>
          <p:nvSpPr>
            <p:cNvPr id="9" name="TextBox 9"/>
            <p:cNvSpPr txBox="1"/>
            <p:nvPr/>
          </p:nvSpPr>
          <p:spPr>
            <a:xfrm>
              <a:off x="0" y="-57150"/>
              <a:ext cx="812800" cy="869950"/>
            </a:xfrm>
            <a:prstGeom prst="rect">
              <a:avLst/>
            </a:prstGeom>
          </p:spPr>
          <p:txBody>
            <a:bodyPr lIns="44992" tIns="44992" rIns="44992" bIns="44992" rtlCol="0" anchor="ctr"/>
            <a:lstStyle/>
            <a:p>
              <a:pPr algn="ctr">
                <a:lnSpc>
                  <a:spcPts val="2659"/>
                </a:lnSpc>
              </a:pPr>
              <a:endParaRPr/>
            </a:p>
          </p:txBody>
        </p:sp>
      </p:grpSp>
      <p:sp>
        <p:nvSpPr>
          <p:cNvPr id="10" name="Freeform 10">
            <a:extLst>
              <a:ext uri="{C183D7F6-B498-43B3-948B-1728B52AA6E4}">
                <adec:decorative xmlns:adec="http://schemas.microsoft.com/office/drawing/2017/decorative" val="1"/>
              </a:ext>
            </a:extLst>
          </p:cNvPr>
          <p:cNvSpPr/>
          <p:nvPr/>
        </p:nvSpPr>
        <p:spPr>
          <a:xfrm rot="5400000">
            <a:off x="5129478" y="3094529"/>
            <a:ext cx="460644" cy="181598"/>
          </a:xfrm>
          <a:custGeom>
            <a:avLst/>
            <a:gdLst/>
            <a:ahLst/>
            <a:cxnLst/>
            <a:rect l="l" t="t" r="r" b="b"/>
            <a:pathLst>
              <a:path w="460644" h="181598">
                <a:moveTo>
                  <a:pt x="0" y="0"/>
                </a:moveTo>
                <a:lnTo>
                  <a:pt x="460644" y="0"/>
                </a:lnTo>
                <a:lnTo>
                  <a:pt x="460644" y="181598"/>
                </a:lnTo>
                <a:lnTo>
                  <a:pt x="0" y="181598"/>
                </a:lnTo>
                <a:lnTo>
                  <a:pt x="0" y="0"/>
                </a:lnTo>
                <a:close/>
              </a:path>
            </a:pathLst>
          </a:custGeom>
          <a:blipFill>
            <a:blip r:embed="rId5">
              <a:extLst>
                <a:ext uri="{96DAC541-7B7A-43D3-8B79-37D633B846F1}">
                  <asvg:svgBlip xmlns:asvg="http://schemas.microsoft.com/office/drawing/2016/SVG/main" r:embed="rId6"/>
                </a:ext>
              </a:extLst>
            </a:blip>
            <a:stretch>
              <a:fillRect l="-246572"/>
            </a:stretch>
          </a:blipFill>
        </p:spPr>
      </p:sp>
      <p:sp>
        <p:nvSpPr>
          <p:cNvPr id="11" name="AutoShape 11">
            <a:extLst>
              <a:ext uri="{C183D7F6-B498-43B3-948B-1728B52AA6E4}">
                <adec:decorative xmlns:adec="http://schemas.microsoft.com/office/drawing/2017/decorative" val="1"/>
              </a:ext>
            </a:extLst>
          </p:cNvPr>
          <p:cNvSpPr/>
          <p:nvPr/>
        </p:nvSpPr>
        <p:spPr>
          <a:xfrm flipV="1">
            <a:off x="5359800" y="2901480"/>
            <a:ext cx="10133296" cy="53527"/>
          </a:xfrm>
          <a:prstGeom prst="line">
            <a:avLst/>
          </a:prstGeom>
          <a:ln w="19050" cap="flat">
            <a:solidFill>
              <a:srgbClr val="173F72"/>
            </a:solidFill>
            <a:prstDash val="lgDash"/>
            <a:headEnd type="none" w="sm" len="sm"/>
            <a:tailEnd type="none" w="sm" len="sm"/>
          </a:ln>
        </p:spPr>
      </p:sp>
      <p:sp>
        <p:nvSpPr>
          <p:cNvPr id="12" name="Freeform 12">
            <a:extLst>
              <a:ext uri="{C183D7F6-B498-43B3-948B-1728B52AA6E4}">
                <adec:decorative xmlns:adec="http://schemas.microsoft.com/office/drawing/2017/decorative" val="1"/>
              </a:ext>
            </a:extLst>
          </p:cNvPr>
          <p:cNvSpPr/>
          <p:nvPr/>
        </p:nvSpPr>
        <p:spPr>
          <a:xfrm rot="5535418">
            <a:off x="8466129" y="2996486"/>
            <a:ext cx="460644" cy="181598"/>
          </a:xfrm>
          <a:custGeom>
            <a:avLst/>
            <a:gdLst/>
            <a:ahLst/>
            <a:cxnLst/>
            <a:rect l="l" t="t" r="r" b="b"/>
            <a:pathLst>
              <a:path w="460644" h="181598">
                <a:moveTo>
                  <a:pt x="0" y="0"/>
                </a:moveTo>
                <a:lnTo>
                  <a:pt x="460644" y="0"/>
                </a:lnTo>
                <a:lnTo>
                  <a:pt x="460644" y="181597"/>
                </a:lnTo>
                <a:lnTo>
                  <a:pt x="0" y="181597"/>
                </a:lnTo>
                <a:lnTo>
                  <a:pt x="0" y="0"/>
                </a:lnTo>
                <a:close/>
              </a:path>
            </a:pathLst>
          </a:custGeom>
          <a:blipFill>
            <a:blip r:embed="rId5">
              <a:extLst>
                <a:ext uri="{96DAC541-7B7A-43D3-8B79-37D633B846F1}">
                  <asvg:svgBlip xmlns:asvg="http://schemas.microsoft.com/office/drawing/2016/SVG/main" r:embed="rId6"/>
                </a:ext>
              </a:extLst>
            </a:blip>
            <a:stretch>
              <a:fillRect l="-246572"/>
            </a:stretch>
          </a:blipFill>
        </p:spPr>
      </p:sp>
      <p:sp>
        <p:nvSpPr>
          <p:cNvPr id="13" name="Freeform 13">
            <a:extLst>
              <a:ext uri="{C183D7F6-B498-43B3-948B-1728B52AA6E4}">
                <adec:decorative xmlns:adec="http://schemas.microsoft.com/office/drawing/2017/decorative" val="1"/>
              </a:ext>
            </a:extLst>
          </p:cNvPr>
          <p:cNvSpPr/>
          <p:nvPr/>
        </p:nvSpPr>
        <p:spPr>
          <a:xfrm rot="5535418">
            <a:off x="12010498" y="2996486"/>
            <a:ext cx="460644" cy="181598"/>
          </a:xfrm>
          <a:custGeom>
            <a:avLst/>
            <a:gdLst/>
            <a:ahLst/>
            <a:cxnLst/>
            <a:rect l="l" t="t" r="r" b="b"/>
            <a:pathLst>
              <a:path w="460644" h="181598">
                <a:moveTo>
                  <a:pt x="0" y="0"/>
                </a:moveTo>
                <a:lnTo>
                  <a:pt x="460644" y="0"/>
                </a:lnTo>
                <a:lnTo>
                  <a:pt x="460644" y="181597"/>
                </a:lnTo>
                <a:lnTo>
                  <a:pt x="0" y="181597"/>
                </a:lnTo>
                <a:lnTo>
                  <a:pt x="0" y="0"/>
                </a:lnTo>
                <a:close/>
              </a:path>
            </a:pathLst>
          </a:custGeom>
          <a:blipFill>
            <a:blip r:embed="rId5">
              <a:extLst>
                <a:ext uri="{96DAC541-7B7A-43D3-8B79-37D633B846F1}">
                  <asvg:svgBlip xmlns:asvg="http://schemas.microsoft.com/office/drawing/2016/SVG/main" r:embed="rId6"/>
                </a:ext>
              </a:extLst>
            </a:blip>
            <a:stretch>
              <a:fillRect l="-246572"/>
            </a:stretch>
          </a:blipFill>
        </p:spPr>
      </p:sp>
      <p:sp>
        <p:nvSpPr>
          <p:cNvPr id="14" name="Freeform 14">
            <a:extLst>
              <a:ext uri="{C183D7F6-B498-43B3-948B-1728B52AA6E4}">
                <adec:decorative xmlns:adec="http://schemas.microsoft.com/office/drawing/2017/decorative" val="1"/>
              </a:ext>
            </a:extLst>
          </p:cNvPr>
          <p:cNvSpPr/>
          <p:nvPr/>
        </p:nvSpPr>
        <p:spPr>
          <a:xfrm rot="5535418">
            <a:off x="15253704" y="3040824"/>
            <a:ext cx="460644" cy="181598"/>
          </a:xfrm>
          <a:custGeom>
            <a:avLst/>
            <a:gdLst/>
            <a:ahLst/>
            <a:cxnLst/>
            <a:rect l="l" t="t" r="r" b="b"/>
            <a:pathLst>
              <a:path w="460644" h="181598">
                <a:moveTo>
                  <a:pt x="0" y="0"/>
                </a:moveTo>
                <a:lnTo>
                  <a:pt x="460644" y="0"/>
                </a:lnTo>
                <a:lnTo>
                  <a:pt x="460644" y="181598"/>
                </a:lnTo>
                <a:lnTo>
                  <a:pt x="0" y="181598"/>
                </a:lnTo>
                <a:lnTo>
                  <a:pt x="0" y="0"/>
                </a:lnTo>
                <a:close/>
              </a:path>
            </a:pathLst>
          </a:custGeom>
          <a:blipFill>
            <a:blip r:embed="rId5">
              <a:extLst>
                <a:ext uri="{96DAC541-7B7A-43D3-8B79-37D633B846F1}">
                  <asvg:svgBlip xmlns:asvg="http://schemas.microsoft.com/office/drawing/2016/SVG/main" r:embed="rId6"/>
                </a:ext>
              </a:extLst>
            </a:blip>
            <a:stretch>
              <a:fillRect l="-246572"/>
            </a:stretch>
          </a:blipFill>
        </p:spPr>
      </p:sp>
      <p:sp>
        <p:nvSpPr>
          <p:cNvPr id="15" name="Freeform 15">
            <a:extLst>
              <a:ext uri="{C183D7F6-B498-43B3-948B-1728B52AA6E4}">
                <adec:decorative xmlns:adec="http://schemas.microsoft.com/office/drawing/2017/decorative" val="1"/>
              </a:ext>
            </a:extLst>
          </p:cNvPr>
          <p:cNvSpPr/>
          <p:nvPr/>
        </p:nvSpPr>
        <p:spPr>
          <a:xfrm>
            <a:off x="15762637" y="129595"/>
            <a:ext cx="2174053" cy="1476209"/>
          </a:xfrm>
          <a:custGeom>
            <a:avLst/>
            <a:gdLst/>
            <a:ahLst/>
            <a:cxnLst/>
            <a:rect l="l" t="t" r="r" b="b"/>
            <a:pathLst>
              <a:path w="2174053" h="1476209">
                <a:moveTo>
                  <a:pt x="0" y="0"/>
                </a:moveTo>
                <a:lnTo>
                  <a:pt x="2174053" y="0"/>
                </a:lnTo>
                <a:lnTo>
                  <a:pt x="2174053" y="1476209"/>
                </a:lnTo>
                <a:lnTo>
                  <a:pt x="0" y="1476209"/>
                </a:lnTo>
                <a:lnTo>
                  <a:pt x="0" y="0"/>
                </a:lnTo>
                <a:close/>
              </a:path>
            </a:pathLst>
          </a:custGeom>
          <a:blipFill>
            <a:blip r:embed="rId7"/>
            <a:stretch>
              <a:fillRect/>
            </a:stretch>
          </a:blipFill>
        </p:spPr>
      </p:sp>
      <p:sp>
        <p:nvSpPr>
          <p:cNvPr id="16" name="Freeform 16">
            <a:extLst>
              <a:ext uri="{C183D7F6-B498-43B3-948B-1728B52AA6E4}">
                <adec:decorative xmlns:adec="http://schemas.microsoft.com/office/drawing/2017/decorative" val="1"/>
              </a:ext>
            </a:extLst>
          </p:cNvPr>
          <p:cNvSpPr/>
          <p:nvPr/>
        </p:nvSpPr>
        <p:spPr>
          <a:xfrm>
            <a:off x="7088618" y="8256263"/>
            <a:ext cx="7414899" cy="1021996"/>
          </a:xfrm>
          <a:custGeom>
            <a:avLst/>
            <a:gdLst/>
            <a:ahLst/>
            <a:cxnLst/>
            <a:rect l="l" t="t" r="r" b="b"/>
            <a:pathLst>
              <a:path w="7414899" h="1021996">
                <a:moveTo>
                  <a:pt x="0" y="0"/>
                </a:moveTo>
                <a:lnTo>
                  <a:pt x="7414899" y="0"/>
                </a:lnTo>
                <a:lnTo>
                  <a:pt x="7414899" y="1021996"/>
                </a:lnTo>
                <a:lnTo>
                  <a:pt x="0" y="1021996"/>
                </a:lnTo>
                <a:lnTo>
                  <a:pt x="0" y="0"/>
                </a:lnTo>
                <a:close/>
              </a:path>
            </a:pathLst>
          </a:custGeom>
          <a:blipFill>
            <a:blip r:embed="rId8"/>
            <a:stretch>
              <a:fillRect t="-6852"/>
            </a:stretch>
          </a:blipFill>
        </p:spPr>
      </p:sp>
      <p:grpSp>
        <p:nvGrpSpPr>
          <p:cNvPr id="17" name="Group 17">
            <a:extLst>
              <a:ext uri="{C183D7F6-B498-43B3-948B-1728B52AA6E4}">
                <adec:decorative xmlns:adec="http://schemas.microsoft.com/office/drawing/2017/decorative" val="1"/>
              </a:ext>
            </a:extLst>
          </p:cNvPr>
          <p:cNvGrpSpPr/>
          <p:nvPr/>
        </p:nvGrpSpPr>
        <p:grpSpPr>
          <a:xfrm>
            <a:off x="7709968" y="1652272"/>
            <a:ext cx="6396839" cy="819929"/>
            <a:chOff x="0" y="0"/>
            <a:chExt cx="1684764" cy="215948"/>
          </a:xfrm>
        </p:grpSpPr>
        <p:sp>
          <p:nvSpPr>
            <p:cNvPr id="18" name="Freeform 18"/>
            <p:cNvSpPr/>
            <p:nvPr/>
          </p:nvSpPr>
          <p:spPr>
            <a:xfrm>
              <a:off x="0" y="0"/>
              <a:ext cx="1684764" cy="215948"/>
            </a:xfrm>
            <a:custGeom>
              <a:avLst/>
              <a:gdLst/>
              <a:ahLst/>
              <a:cxnLst/>
              <a:rect l="l" t="t" r="r" b="b"/>
              <a:pathLst>
                <a:path w="1684764" h="215948">
                  <a:moveTo>
                    <a:pt x="61724" y="0"/>
                  </a:moveTo>
                  <a:lnTo>
                    <a:pt x="1623040" y="0"/>
                  </a:lnTo>
                  <a:cubicBezTo>
                    <a:pt x="1657129" y="0"/>
                    <a:pt x="1684764" y="27635"/>
                    <a:pt x="1684764" y="61724"/>
                  </a:cubicBezTo>
                  <a:lnTo>
                    <a:pt x="1684764" y="154224"/>
                  </a:lnTo>
                  <a:cubicBezTo>
                    <a:pt x="1684764" y="188314"/>
                    <a:pt x="1657129" y="215948"/>
                    <a:pt x="1623040" y="215948"/>
                  </a:cubicBezTo>
                  <a:lnTo>
                    <a:pt x="61724" y="215948"/>
                  </a:lnTo>
                  <a:cubicBezTo>
                    <a:pt x="27635" y="215948"/>
                    <a:pt x="0" y="188314"/>
                    <a:pt x="0" y="154224"/>
                  </a:cubicBezTo>
                  <a:lnTo>
                    <a:pt x="0" y="61724"/>
                  </a:lnTo>
                  <a:cubicBezTo>
                    <a:pt x="0" y="27635"/>
                    <a:pt x="27635" y="0"/>
                    <a:pt x="61724" y="0"/>
                  </a:cubicBezTo>
                  <a:close/>
                </a:path>
              </a:pathLst>
            </a:custGeom>
            <a:solidFill>
              <a:srgbClr val="A5C7E6"/>
            </a:solidFill>
            <a:ln w="47625" cap="rnd">
              <a:solidFill>
                <a:srgbClr val="000000"/>
              </a:solidFill>
              <a:round/>
            </a:ln>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0" name="TextBox 20">
            <a:extLst>
              <a:ext uri="{C183D7F6-B498-43B3-948B-1728B52AA6E4}">
                <adec:decorative xmlns:adec="http://schemas.microsoft.com/office/drawing/2017/decorative" val="1"/>
              </a:ext>
            </a:extLst>
          </p:cNvPr>
          <p:cNvSpPr txBox="1"/>
          <p:nvPr/>
        </p:nvSpPr>
        <p:spPr>
          <a:xfrm>
            <a:off x="7962524" y="5638610"/>
            <a:ext cx="2456271" cy="391795"/>
          </a:xfrm>
          <a:prstGeom prst="rect">
            <a:avLst/>
          </a:prstGeom>
        </p:spPr>
        <p:txBody>
          <a:bodyPr lIns="0" tIns="0" rIns="0" bIns="0" rtlCol="0" anchor="t">
            <a:spAutoFit/>
          </a:bodyPr>
          <a:lstStyle/>
          <a:p>
            <a:pPr marL="0" lvl="1" indent="0" algn="ctr">
              <a:lnSpc>
                <a:spcPts val="3079"/>
              </a:lnSpc>
              <a:spcBef>
                <a:spcPct val="0"/>
              </a:spcBef>
            </a:pPr>
            <a:r>
              <a:rPr lang="en-US" sz="2199" spc="70">
                <a:solidFill>
                  <a:srgbClr val="FFFFFF"/>
                </a:solidFill>
                <a:latin typeface="Poppins Bold"/>
              </a:rPr>
              <a:t>SUSTAINABILITY</a:t>
            </a:r>
          </a:p>
        </p:txBody>
      </p:sp>
      <p:sp>
        <p:nvSpPr>
          <p:cNvPr id="21" name="Freeform 21">
            <a:extLst>
              <a:ext uri="{C183D7F6-B498-43B3-948B-1728B52AA6E4}">
                <adec:decorative xmlns:adec="http://schemas.microsoft.com/office/drawing/2017/decorative" val="1"/>
              </a:ext>
            </a:extLst>
          </p:cNvPr>
          <p:cNvSpPr/>
          <p:nvPr/>
        </p:nvSpPr>
        <p:spPr>
          <a:xfrm>
            <a:off x="4739728" y="5068474"/>
            <a:ext cx="1058545" cy="1254572"/>
          </a:xfrm>
          <a:custGeom>
            <a:avLst/>
            <a:gdLst/>
            <a:ahLst/>
            <a:cxnLst/>
            <a:rect l="l" t="t" r="r" b="b"/>
            <a:pathLst>
              <a:path w="1058545" h="1254572">
                <a:moveTo>
                  <a:pt x="0" y="0"/>
                </a:moveTo>
                <a:lnTo>
                  <a:pt x="1058545" y="0"/>
                </a:lnTo>
                <a:lnTo>
                  <a:pt x="1058545" y="1254572"/>
                </a:lnTo>
                <a:lnTo>
                  <a:pt x="0" y="12545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2" name="Group 22">
            <a:extLst>
              <a:ext uri="{C183D7F6-B498-43B3-948B-1728B52AA6E4}">
                <adec:decorative xmlns:adec="http://schemas.microsoft.com/office/drawing/2017/decorative" val="1"/>
              </a:ext>
            </a:extLst>
          </p:cNvPr>
          <p:cNvGrpSpPr/>
          <p:nvPr/>
        </p:nvGrpSpPr>
        <p:grpSpPr>
          <a:xfrm>
            <a:off x="10722445" y="4546340"/>
            <a:ext cx="3406448" cy="3462327"/>
            <a:chOff x="0" y="0"/>
            <a:chExt cx="1012976" cy="1029593"/>
          </a:xfrm>
        </p:grpSpPr>
        <p:sp>
          <p:nvSpPr>
            <p:cNvPr id="23" name="Freeform 23"/>
            <p:cNvSpPr/>
            <p:nvPr/>
          </p:nvSpPr>
          <p:spPr>
            <a:xfrm>
              <a:off x="0" y="0"/>
              <a:ext cx="1012976" cy="1029593"/>
            </a:xfrm>
            <a:custGeom>
              <a:avLst/>
              <a:gdLst/>
              <a:ahLst/>
              <a:cxnLst/>
              <a:rect l="l" t="t" r="r" b="b"/>
              <a:pathLst>
                <a:path w="1012976" h="1029593">
                  <a:moveTo>
                    <a:pt x="143182" y="0"/>
                  </a:moveTo>
                  <a:lnTo>
                    <a:pt x="869794" y="0"/>
                  </a:lnTo>
                  <a:cubicBezTo>
                    <a:pt x="907768" y="0"/>
                    <a:pt x="944187" y="15085"/>
                    <a:pt x="971039" y="41937"/>
                  </a:cubicBezTo>
                  <a:cubicBezTo>
                    <a:pt x="997891" y="68789"/>
                    <a:pt x="1012976" y="105208"/>
                    <a:pt x="1012976" y="143182"/>
                  </a:cubicBezTo>
                  <a:lnTo>
                    <a:pt x="1012976" y="886411"/>
                  </a:lnTo>
                  <a:cubicBezTo>
                    <a:pt x="1012976" y="924385"/>
                    <a:pt x="997891" y="960804"/>
                    <a:pt x="971039" y="987656"/>
                  </a:cubicBezTo>
                  <a:cubicBezTo>
                    <a:pt x="944187" y="1014508"/>
                    <a:pt x="907768" y="1029593"/>
                    <a:pt x="869794" y="1029593"/>
                  </a:cubicBezTo>
                  <a:lnTo>
                    <a:pt x="143182" y="1029593"/>
                  </a:lnTo>
                  <a:cubicBezTo>
                    <a:pt x="105208" y="1029593"/>
                    <a:pt x="68789" y="1014508"/>
                    <a:pt x="41937" y="987656"/>
                  </a:cubicBezTo>
                  <a:cubicBezTo>
                    <a:pt x="15085" y="960804"/>
                    <a:pt x="0" y="924385"/>
                    <a:pt x="0" y="886411"/>
                  </a:cubicBezTo>
                  <a:lnTo>
                    <a:pt x="0" y="143182"/>
                  </a:lnTo>
                  <a:cubicBezTo>
                    <a:pt x="0" y="105208"/>
                    <a:pt x="15085" y="68789"/>
                    <a:pt x="41937" y="41937"/>
                  </a:cubicBezTo>
                  <a:cubicBezTo>
                    <a:pt x="68789" y="15085"/>
                    <a:pt x="105208" y="0"/>
                    <a:pt x="143182" y="0"/>
                  </a:cubicBezTo>
                  <a:close/>
                </a:path>
              </a:pathLst>
            </a:custGeom>
            <a:solidFill>
              <a:srgbClr val="FFFFFF"/>
            </a:solidFill>
            <a:ln w="38100" cap="rnd">
              <a:solidFill>
                <a:srgbClr val="CB6CE6"/>
              </a:solidFill>
              <a:round/>
            </a:ln>
          </p:spPr>
        </p:sp>
        <p:sp>
          <p:nvSpPr>
            <p:cNvPr id="24" name="TextBox 24"/>
            <p:cNvSpPr txBox="1"/>
            <p:nvPr/>
          </p:nvSpPr>
          <p:spPr>
            <a:xfrm>
              <a:off x="0" y="-57150"/>
              <a:ext cx="812800" cy="869950"/>
            </a:xfrm>
            <a:prstGeom prst="rect">
              <a:avLst/>
            </a:prstGeom>
          </p:spPr>
          <p:txBody>
            <a:bodyPr lIns="44992" tIns="44992" rIns="44992" bIns="44992" rtlCol="0" anchor="ctr"/>
            <a:lstStyle/>
            <a:p>
              <a:pPr algn="ctr">
                <a:lnSpc>
                  <a:spcPts val="2659"/>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4286630" y="4546340"/>
            <a:ext cx="3335438" cy="3462327"/>
            <a:chOff x="0" y="0"/>
            <a:chExt cx="991860" cy="1029593"/>
          </a:xfrm>
        </p:grpSpPr>
        <p:sp>
          <p:nvSpPr>
            <p:cNvPr id="26" name="Freeform 26"/>
            <p:cNvSpPr/>
            <p:nvPr/>
          </p:nvSpPr>
          <p:spPr>
            <a:xfrm>
              <a:off x="0" y="0"/>
              <a:ext cx="991860" cy="1029593"/>
            </a:xfrm>
            <a:custGeom>
              <a:avLst/>
              <a:gdLst/>
              <a:ahLst/>
              <a:cxnLst/>
              <a:rect l="l" t="t" r="r" b="b"/>
              <a:pathLst>
                <a:path w="991860" h="1029593">
                  <a:moveTo>
                    <a:pt x="146230" y="0"/>
                  </a:moveTo>
                  <a:lnTo>
                    <a:pt x="845630" y="0"/>
                  </a:lnTo>
                  <a:cubicBezTo>
                    <a:pt x="884412" y="0"/>
                    <a:pt x="921607" y="15406"/>
                    <a:pt x="949030" y="42830"/>
                  </a:cubicBezTo>
                  <a:cubicBezTo>
                    <a:pt x="976453" y="70253"/>
                    <a:pt x="991860" y="107447"/>
                    <a:pt x="991860" y="146230"/>
                  </a:cubicBezTo>
                  <a:lnTo>
                    <a:pt x="991860" y="883363"/>
                  </a:lnTo>
                  <a:cubicBezTo>
                    <a:pt x="991860" y="922145"/>
                    <a:pt x="976453" y="959340"/>
                    <a:pt x="949030" y="986763"/>
                  </a:cubicBezTo>
                  <a:cubicBezTo>
                    <a:pt x="921607" y="1014186"/>
                    <a:pt x="884412" y="1029593"/>
                    <a:pt x="845630" y="1029593"/>
                  </a:cubicBezTo>
                  <a:lnTo>
                    <a:pt x="146230" y="1029593"/>
                  </a:lnTo>
                  <a:cubicBezTo>
                    <a:pt x="107447" y="1029593"/>
                    <a:pt x="70253" y="1014186"/>
                    <a:pt x="42830" y="986763"/>
                  </a:cubicBezTo>
                  <a:cubicBezTo>
                    <a:pt x="15406" y="959340"/>
                    <a:pt x="0" y="922145"/>
                    <a:pt x="0" y="883363"/>
                  </a:cubicBezTo>
                  <a:lnTo>
                    <a:pt x="0" y="146230"/>
                  </a:lnTo>
                  <a:cubicBezTo>
                    <a:pt x="0" y="107447"/>
                    <a:pt x="15406" y="70253"/>
                    <a:pt x="42830" y="42830"/>
                  </a:cubicBezTo>
                  <a:cubicBezTo>
                    <a:pt x="70253" y="15406"/>
                    <a:pt x="107447" y="0"/>
                    <a:pt x="146230" y="0"/>
                  </a:cubicBezTo>
                  <a:close/>
                </a:path>
              </a:pathLst>
            </a:custGeom>
            <a:solidFill>
              <a:srgbClr val="FFFFFF"/>
            </a:solidFill>
            <a:ln w="38100" cap="rnd">
              <a:solidFill>
                <a:srgbClr val="0097B2"/>
              </a:solidFill>
              <a:round/>
            </a:ln>
          </p:spPr>
        </p:sp>
        <p:sp>
          <p:nvSpPr>
            <p:cNvPr id="27" name="TextBox 27"/>
            <p:cNvSpPr txBox="1"/>
            <p:nvPr/>
          </p:nvSpPr>
          <p:spPr>
            <a:xfrm>
              <a:off x="0" y="-57150"/>
              <a:ext cx="812800" cy="869950"/>
            </a:xfrm>
            <a:prstGeom prst="rect">
              <a:avLst/>
            </a:prstGeom>
          </p:spPr>
          <p:txBody>
            <a:bodyPr lIns="44992" tIns="44992" rIns="44992" bIns="44992" rtlCol="0" anchor="ctr"/>
            <a:lstStyle/>
            <a:p>
              <a:pPr algn="ctr">
                <a:lnSpc>
                  <a:spcPts val="2659"/>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7221356" y="4546340"/>
            <a:ext cx="3320114" cy="3462327"/>
            <a:chOff x="0" y="0"/>
            <a:chExt cx="987303" cy="1029593"/>
          </a:xfrm>
        </p:grpSpPr>
        <p:sp>
          <p:nvSpPr>
            <p:cNvPr id="29" name="Freeform 29"/>
            <p:cNvSpPr/>
            <p:nvPr/>
          </p:nvSpPr>
          <p:spPr>
            <a:xfrm>
              <a:off x="0" y="0"/>
              <a:ext cx="987303" cy="1029593"/>
            </a:xfrm>
            <a:custGeom>
              <a:avLst/>
              <a:gdLst/>
              <a:ahLst/>
              <a:cxnLst/>
              <a:rect l="l" t="t" r="r" b="b"/>
              <a:pathLst>
                <a:path w="987303" h="1029593">
                  <a:moveTo>
                    <a:pt x="146905" y="0"/>
                  </a:moveTo>
                  <a:lnTo>
                    <a:pt x="840398" y="0"/>
                  </a:lnTo>
                  <a:cubicBezTo>
                    <a:pt x="921531" y="0"/>
                    <a:pt x="987303" y="65772"/>
                    <a:pt x="987303" y="146905"/>
                  </a:cubicBezTo>
                  <a:lnTo>
                    <a:pt x="987303" y="882688"/>
                  </a:lnTo>
                  <a:cubicBezTo>
                    <a:pt x="987303" y="963821"/>
                    <a:pt x="921531" y="1029593"/>
                    <a:pt x="840398" y="1029593"/>
                  </a:cubicBezTo>
                  <a:lnTo>
                    <a:pt x="146905" y="1029593"/>
                  </a:lnTo>
                  <a:cubicBezTo>
                    <a:pt x="65772" y="1029593"/>
                    <a:pt x="0" y="963821"/>
                    <a:pt x="0" y="882688"/>
                  </a:cubicBezTo>
                  <a:lnTo>
                    <a:pt x="0" y="146905"/>
                  </a:lnTo>
                  <a:cubicBezTo>
                    <a:pt x="0" y="65772"/>
                    <a:pt x="65772" y="0"/>
                    <a:pt x="146905" y="0"/>
                  </a:cubicBezTo>
                  <a:close/>
                </a:path>
              </a:pathLst>
            </a:custGeom>
            <a:solidFill>
              <a:srgbClr val="FFFFFF"/>
            </a:solidFill>
            <a:ln w="38100" cap="rnd">
              <a:solidFill>
                <a:srgbClr val="FF3131"/>
              </a:solidFill>
              <a:round/>
            </a:ln>
          </p:spPr>
        </p:sp>
        <p:sp>
          <p:nvSpPr>
            <p:cNvPr id="30" name="TextBox 30"/>
            <p:cNvSpPr txBox="1"/>
            <p:nvPr/>
          </p:nvSpPr>
          <p:spPr>
            <a:xfrm>
              <a:off x="0" y="-57150"/>
              <a:ext cx="812800" cy="869950"/>
            </a:xfrm>
            <a:prstGeom prst="rect">
              <a:avLst/>
            </a:prstGeom>
          </p:spPr>
          <p:txBody>
            <a:bodyPr lIns="44992" tIns="44992" rIns="44992" bIns="44992" rtlCol="0" anchor="ctr"/>
            <a:lstStyle/>
            <a:p>
              <a:pPr algn="ctr">
                <a:lnSpc>
                  <a:spcPts val="2659"/>
                </a:lnSpc>
              </a:pPr>
              <a:endParaRPr/>
            </a:p>
          </p:txBody>
        </p:sp>
      </p:grpSp>
      <p:grpSp>
        <p:nvGrpSpPr>
          <p:cNvPr id="31" name="Group 31">
            <a:extLst>
              <a:ext uri="{C183D7F6-B498-43B3-948B-1728B52AA6E4}">
                <adec:decorative xmlns:adec="http://schemas.microsoft.com/office/drawing/2017/decorative" val="1"/>
              </a:ext>
            </a:extLst>
          </p:cNvPr>
          <p:cNvGrpSpPr/>
          <p:nvPr/>
        </p:nvGrpSpPr>
        <p:grpSpPr>
          <a:xfrm rot="-1747322">
            <a:off x="143143" y="3185433"/>
            <a:ext cx="7877315" cy="94643"/>
            <a:chOff x="0" y="0"/>
            <a:chExt cx="2074684" cy="24927"/>
          </a:xfrm>
        </p:grpSpPr>
        <p:sp>
          <p:nvSpPr>
            <p:cNvPr id="32" name="Freeform 32"/>
            <p:cNvSpPr/>
            <p:nvPr/>
          </p:nvSpPr>
          <p:spPr>
            <a:xfrm>
              <a:off x="0" y="0"/>
              <a:ext cx="2074684" cy="24927"/>
            </a:xfrm>
            <a:custGeom>
              <a:avLst/>
              <a:gdLst/>
              <a:ahLst/>
              <a:cxnLst/>
              <a:rect l="l" t="t" r="r" b="b"/>
              <a:pathLst>
                <a:path w="2074684" h="24927">
                  <a:moveTo>
                    <a:pt x="0" y="0"/>
                  </a:moveTo>
                  <a:lnTo>
                    <a:pt x="2074684" y="0"/>
                  </a:lnTo>
                  <a:lnTo>
                    <a:pt x="2074684" y="24927"/>
                  </a:lnTo>
                  <a:lnTo>
                    <a:pt x="0" y="24927"/>
                  </a:lnTo>
                  <a:close/>
                </a:path>
              </a:pathLst>
            </a:custGeom>
            <a:solidFill>
              <a:srgbClr val="015DB8"/>
            </a:solidFill>
          </p:spPr>
        </p:sp>
        <p:sp>
          <p:nvSpPr>
            <p:cNvPr id="33" name="TextBox 3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34" name="Freeform 34">
            <a:extLst>
              <a:ext uri="{C183D7F6-B498-43B3-948B-1728B52AA6E4}">
                <adec:decorative xmlns:adec="http://schemas.microsoft.com/office/drawing/2017/decorative" val="1"/>
              </a:ext>
            </a:extLst>
          </p:cNvPr>
          <p:cNvSpPr/>
          <p:nvPr/>
        </p:nvSpPr>
        <p:spPr>
          <a:xfrm rot="-98960">
            <a:off x="8340745" y="5025577"/>
            <a:ext cx="834290" cy="1097750"/>
          </a:xfrm>
          <a:custGeom>
            <a:avLst/>
            <a:gdLst/>
            <a:ahLst/>
            <a:cxnLst/>
            <a:rect l="l" t="t" r="r" b="b"/>
            <a:pathLst>
              <a:path w="834290" h="1097750">
                <a:moveTo>
                  <a:pt x="0" y="0"/>
                </a:moveTo>
                <a:lnTo>
                  <a:pt x="834289" y="0"/>
                </a:lnTo>
                <a:lnTo>
                  <a:pt x="834289" y="1097749"/>
                </a:lnTo>
                <a:lnTo>
                  <a:pt x="0" y="10977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5" name="Freeform 35">
            <a:extLst>
              <a:ext uri="{C183D7F6-B498-43B3-948B-1728B52AA6E4}">
                <adec:decorative xmlns:adec="http://schemas.microsoft.com/office/drawing/2017/decorative" val="1"/>
              </a:ext>
            </a:extLst>
          </p:cNvPr>
          <p:cNvSpPr/>
          <p:nvPr/>
        </p:nvSpPr>
        <p:spPr>
          <a:xfrm>
            <a:off x="15160157" y="5341254"/>
            <a:ext cx="1392093" cy="1296387"/>
          </a:xfrm>
          <a:custGeom>
            <a:avLst/>
            <a:gdLst/>
            <a:ahLst/>
            <a:cxnLst/>
            <a:rect l="l" t="t" r="r" b="b"/>
            <a:pathLst>
              <a:path w="1392093" h="1296387">
                <a:moveTo>
                  <a:pt x="0" y="0"/>
                </a:moveTo>
                <a:lnTo>
                  <a:pt x="1392093" y="0"/>
                </a:lnTo>
                <a:lnTo>
                  <a:pt x="1392093" y="1296387"/>
                </a:lnTo>
                <a:lnTo>
                  <a:pt x="0" y="12963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6" name="Freeform 36">
            <a:extLst>
              <a:ext uri="{C183D7F6-B498-43B3-948B-1728B52AA6E4}">
                <adec:decorative xmlns:adec="http://schemas.microsoft.com/office/drawing/2017/decorative" val="1"/>
              </a:ext>
            </a:extLst>
          </p:cNvPr>
          <p:cNvSpPr/>
          <p:nvPr/>
        </p:nvSpPr>
        <p:spPr>
          <a:xfrm>
            <a:off x="14615399" y="3185328"/>
            <a:ext cx="1936851" cy="1936851"/>
          </a:xfrm>
          <a:custGeom>
            <a:avLst/>
            <a:gdLst/>
            <a:ahLst/>
            <a:cxnLst/>
            <a:rect l="l" t="t" r="r" b="b"/>
            <a:pathLst>
              <a:path w="1936851" h="1936851">
                <a:moveTo>
                  <a:pt x="0" y="0"/>
                </a:moveTo>
                <a:lnTo>
                  <a:pt x="1936851" y="0"/>
                </a:lnTo>
                <a:lnTo>
                  <a:pt x="1936851" y="1936851"/>
                </a:lnTo>
                <a:lnTo>
                  <a:pt x="0" y="19368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7" name="Freeform 37">
            <a:extLst>
              <a:ext uri="{C183D7F6-B498-43B3-948B-1728B52AA6E4}">
                <adec:decorative xmlns:adec="http://schemas.microsoft.com/office/drawing/2017/decorative" val="1"/>
              </a:ext>
            </a:extLst>
          </p:cNvPr>
          <p:cNvSpPr/>
          <p:nvPr/>
        </p:nvSpPr>
        <p:spPr>
          <a:xfrm>
            <a:off x="7709968" y="3136866"/>
            <a:ext cx="2033775" cy="2033775"/>
          </a:xfrm>
          <a:custGeom>
            <a:avLst/>
            <a:gdLst/>
            <a:ahLst/>
            <a:cxnLst/>
            <a:rect l="l" t="t" r="r" b="b"/>
            <a:pathLst>
              <a:path w="2033775" h="2033775">
                <a:moveTo>
                  <a:pt x="0" y="0"/>
                </a:moveTo>
                <a:lnTo>
                  <a:pt x="2033775" y="0"/>
                </a:lnTo>
                <a:lnTo>
                  <a:pt x="2033775" y="2033775"/>
                </a:lnTo>
                <a:lnTo>
                  <a:pt x="0" y="203377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8" name="Freeform 38">
            <a:extLst>
              <a:ext uri="{C183D7F6-B498-43B3-948B-1728B52AA6E4}">
                <adec:decorative xmlns:adec="http://schemas.microsoft.com/office/drawing/2017/decorative" val="1"/>
              </a:ext>
            </a:extLst>
          </p:cNvPr>
          <p:cNvSpPr/>
          <p:nvPr/>
        </p:nvSpPr>
        <p:spPr>
          <a:xfrm>
            <a:off x="4283934" y="3222291"/>
            <a:ext cx="1989267" cy="1989267"/>
          </a:xfrm>
          <a:custGeom>
            <a:avLst/>
            <a:gdLst/>
            <a:ahLst/>
            <a:cxnLst/>
            <a:rect l="l" t="t" r="r" b="b"/>
            <a:pathLst>
              <a:path w="1989267" h="1989267">
                <a:moveTo>
                  <a:pt x="0" y="0"/>
                </a:moveTo>
                <a:lnTo>
                  <a:pt x="1989267" y="0"/>
                </a:lnTo>
                <a:lnTo>
                  <a:pt x="1989267" y="1989267"/>
                </a:lnTo>
                <a:lnTo>
                  <a:pt x="0" y="198926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9" name="Freeform 39">
            <a:extLst>
              <a:ext uri="{C183D7F6-B498-43B3-948B-1728B52AA6E4}">
                <adec:decorative xmlns:adec="http://schemas.microsoft.com/office/drawing/2017/decorative" val="1"/>
              </a:ext>
            </a:extLst>
          </p:cNvPr>
          <p:cNvSpPr/>
          <p:nvPr/>
        </p:nvSpPr>
        <p:spPr>
          <a:xfrm>
            <a:off x="11262308" y="3165157"/>
            <a:ext cx="1957023" cy="1957023"/>
          </a:xfrm>
          <a:custGeom>
            <a:avLst/>
            <a:gdLst/>
            <a:ahLst/>
            <a:cxnLst/>
            <a:rect l="l" t="t" r="r" b="b"/>
            <a:pathLst>
              <a:path w="1957023" h="1957023">
                <a:moveTo>
                  <a:pt x="0" y="0"/>
                </a:moveTo>
                <a:lnTo>
                  <a:pt x="1957023" y="0"/>
                </a:lnTo>
                <a:lnTo>
                  <a:pt x="1957023" y="1957022"/>
                </a:lnTo>
                <a:lnTo>
                  <a:pt x="0" y="195702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40" name="Freeform 40">
            <a:extLst>
              <a:ext uri="{C183D7F6-B498-43B3-948B-1728B52AA6E4}">
                <adec:decorative xmlns:adec="http://schemas.microsoft.com/office/drawing/2017/decorative" val="1"/>
              </a:ext>
            </a:extLst>
          </p:cNvPr>
          <p:cNvSpPr/>
          <p:nvPr/>
        </p:nvSpPr>
        <p:spPr>
          <a:xfrm>
            <a:off x="11701167" y="4986391"/>
            <a:ext cx="1425765" cy="1336655"/>
          </a:xfrm>
          <a:custGeom>
            <a:avLst/>
            <a:gdLst/>
            <a:ahLst/>
            <a:cxnLst/>
            <a:rect l="l" t="t" r="r" b="b"/>
            <a:pathLst>
              <a:path w="1425765" h="1336655">
                <a:moveTo>
                  <a:pt x="0" y="0"/>
                </a:moveTo>
                <a:lnTo>
                  <a:pt x="1425766" y="0"/>
                </a:lnTo>
                <a:lnTo>
                  <a:pt x="1425766" y="1336655"/>
                </a:lnTo>
                <a:lnTo>
                  <a:pt x="0" y="133665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41" name="TextBox 41">
            <a:extLst>
              <a:ext uri="{C183D7F6-B498-43B3-948B-1728B52AA6E4}">
                <adec:decorative xmlns:adec="http://schemas.microsoft.com/office/drawing/2017/decorative" val="1"/>
              </a:ext>
            </a:extLst>
          </p:cNvPr>
          <p:cNvSpPr txBox="1">
            <a:spLocks noGrp="1"/>
          </p:cNvSpPr>
          <p:nvPr>
            <p:ph type="title" idx="4294967295"/>
          </p:nvPr>
        </p:nvSpPr>
        <p:spPr>
          <a:xfrm>
            <a:off x="6050599" y="1769723"/>
            <a:ext cx="9955212" cy="6296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496"/>
              </a:lnSpc>
              <a:spcBef>
                <a:spcPts val="0"/>
              </a:spcBef>
              <a:spcAft>
                <a:spcPts val="0"/>
              </a:spcAft>
              <a:buClrTx/>
              <a:buSzTx/>
              <a:buFontTx/>
              <a:buNone/>
              <a:tabLst/>
              <a:defRPr/>
            </a:pPr>
            <a:r>
              <a:rPr kumimoji="0" lang="en-US" sz="3925" b="0" i="0" u="none" strike="noStrike" kern="1200" cap="none" spc="164" normalizeH="0" baseline="0" noProof="0" dirty="0">
                <a:ln>
                  <a:noFill/>
                </a:ln>
                <a:solidFill>
                  <a:srgbClr val="173F72"/>
                </a:solidFill>
                <a:effectLst/>
                <a:uLnTx/>
                <a:uFillTx/>
                <a:latin typeface="Barlow Bold"/>
                <a:ea typeface="+mn-ea"/>
                <a:cs typeface="+mn-cs"/>
              </a:rPr>
              <a:t>EDI WRES PRIORITIES </a:t>
            </a:r>
          </a:p>
        </p:txBody>
      </p:sp>
      <p:sp>
        <p:nvSpPr>
          <p:cNvPr id="42" name="TextBox 42">
            <a:extLst>
              <a:ext uri="{C183D7F6-B498-43B3-948B-1728B52AA6E4}">
                <adec:decorative xmlns:adec="http://schemas.microsoft.com/office/drawing/2017/decorative" val="1"/>
              </a:ext>
            </a:extLst>
          </p:cNvPr>
          <p:cNvSpPr txBox="1"/>
          <p:nvPr/>
        </p:nvSpPr>
        <p:spPr>
          <a:xfrm>
            <a:off x="3915080" y="6535360"/>
            <a:ext cx="2925578" cy="1172845"/>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009245"/>
                </a:solidFill>
                <a:latin typeface="Poppins Bold"/>
              </a:rPr>
              <a:t>Ensuring EDI ownership &amp; accountability</a:t>
            </a:r>
          </a:p>
        </p:txBody>
      </p:sp>
      <p:sp>
        <p:nvSpPr>
          <p:cNvPr id="43" name="TextBox 43">
            <a:extLst>
              <a:ext uri="{C183D7F6-B498-43B3-948B-1728B52AA6E4}">
                <adec:decorative xmlns:adec="http://schemas.microsoft.com/office/drawing/2017/decorative" val="1"/>
              </a:ext>
            </a:extLst>
          </p:cNvPr>
          <p:cNvSpPr txBox="1"/>
          <p:nvPr/>
        </p:nvSpPr>
        <p:spPr>
          <a:xfrm>
            <a:off x="11262308" y="6465921"/>
            <a:ext cx="2408290" cy="1172845"/>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CB6CE6"/>
                </a:solidFill>
                <a:latin typeface="Poppins Bold"/>
              </a:rPr>
              <a:t>Embedding diverse &amp; fair recruitment</a:t>
            </a:r>
          </a:p>
        </p:txBody>
      </p:sp>
      <p:sp>
        <p:nvSpPr>
          <p:cNvPr id="44" name="TextBox 44">
            <a:extLst>
              <a:ext uri="{C183D7F6-B498-43B3-948B-1728B52AA6E4}">
                <adec:decorative xmlns:adec="http://schemas.microsoft.com/office/drawing/2017/decorative" val="1"/>
              </a:ext>
            </a:extLst>
          </p:cNvPr>
          <p:cNvSpPr txBox="1"/>
          <p:nvPr/>
        </p:nvSpPr>
        <p:spPr>
          <a:xfrm>
            <a:off x="14750204" y="6811108"/>
            <a:ext cx="2408290" cy="782320"/>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0097B2"/>
                </a:solidFill>
                <a:latin typeface="Poppins Bold"/>
              </a:rPr>
              <a:t>Closing the pay gap</a:t>
            </a:r>
          </a:p>
        </p:txBody>
      </p:sp>
      <p:sp>
        <p:nvSpPr>
          <p:cNvPr id="45" name="TextBox 45">
            <a:extLst>
              <a:ext uri="{C183D7F6-B498-43B3-948B-1728B52AA6E4}">
                <adec:decorative xmlns:adec="http://schemas.microsoft.com/office/drawing/2017/decorative" val="1"/>
              </a:ext>
            </a:extLst>
          </p:cNvPr>
          <p:cNvSpPr txBox="1"/>
          <p:nvPr/>
        </p:nvSpPr>
        <p:spPr>
          <a:xfrm>
            <a:off x="7330104" y="6219161"/>
            <a:ext cx="3211366" cy="1563370"/>
          </a:xfrm>
          <a:prstGeom prst="rect">
            <a:avLst/>
          </a:prstGeom>
        </p:spPr>
        <p:txBody>
          <a:bodyPr lIns="0" tIns="0" rIns="0" bIns="0" rtlCol="0" anchor="t">
            <a:spAutoFit/>
          </a:bodyPr>
          <a:lstStyle/>
          <a:p>
            <a:pPr marL="0" lvl="1" indent="0" algn="ctr">
              <a:lnSpc>
                <a:spcPts val="3079"/>
              </a:lnSpc>
              <a:spcBef>
                <a:spcPct val="0"/>
              </a:spcBef>
            </a:pPr>
            <a:r>
              <a:rPr lang="en-US" sz="2199" b="1" spc="70" dirty="0">
                <a:solidFill>
                  <a:srgbClr val="FF3131"/>
                </a:solidFill>
                <a:latin typeface="Poppins Bold"/>
              </a:rPr>
              <a:t>Eliminating discrimination, harassment, bullying &amp; violence</a:t>
            </a:r>
          </a:p>
        </p:txBody>
      </p:sp>
      <p:sp>
        <p:nvSpPr>
          <p:cNvPr id="46" name="TextBox 35">
            <a:extLst>
              <a:ext uri="{FF2B5EF4-FFF2-40B4-BE49-F238E27FC236}">
                <a16:creationId xmlns:a16="http://schemas.microsoft.com/office/drawing/2014/main" id="{4A2450B3-21D4-12D4-CCD6-CAA7D2A8F773}"/>
              </a:ext>
              <a:ext uri="{C183D7F6-B498-43B3-948B-1728B52AA6E4}">
                <adec:decorative xmlns:adec="http://schemas.microsoft.com/office/drawing/2017/decorative" val="1"/>
              </a:ext>
            </a:extLst>
          </p:cNvPr>
          <p:cNvSpPr txBox="1"/>
          <p:nvPr/>
        </p:nvSpPr>
        <p:spPr>
          <a:xfrm>
            <a:off x="109105" y="8466538"/>
            <a:ext cx="6118358" cy="592855"/>
          </a:xfrm>
          <a:prstGeom prst="rect">
            <a:avLst/>
          </a:prstGeom>
        </p:spPr>
        <p:txBody>
          <a:bodyPr wrap="square" lIns="0" tIns="0" rIns="0" bIns="0" rtlCol="0" anchor="t">
            <a:spAutoFit/>
          </a:bodyPr>
          <a:lstStyle/>
          <a:p>
            <a:pPr algn="ctr">
              <a:lnSpc>
                <a:spcPts val="5180"/>
              </a:lnSpc>
            </a:pPr>
            <a:r>
              <a:rPr lang="en-US" sz="2800" dirty="0">
                <a:solidFill>
                  <a:srgbClr val="015DB8"/>
                </a:solidFill>
                <a:latin typeface="Canva Sans Bold"/>
              </a:rPr>
              <a:t>Commitment to our Community</a:t>
            </a:r>
          </a:p>
        </p:txBody>
      </p:sp>
      <p:sp>
        <p:nvSpPr>
          <p:cNvPr id="47" name="TextBox 35">
            <a:extLst>
              <a:ext uri="{FF2B5EF4-FFF2-40B4-BE49-F238E27FC236}">
                <a16:creationId xmlns:a16="http://schemas.microsoft.com/office/drawing/2014/main" id="{2DE1F2E0-714F-90F0-D053-6BA87F188FCF}"/>
              </a:ext>
              <a:ext uri="{C183D7F6-B498-43B3-948B-1728B52AA6E4}">
                <adec:decorative xmlns:adec="http://schemas.microsoft.com/office/drawing/2017/decorative" val="1"/>
              </a:ext>
            </a:extLst>
          </p:cNvPr>
          <p:cNvSpPr txBox="1"/>
          <p:nvPr/>
        </p:nvSpPr>
        <p:spPr>
          <a:xfrm>
            <a:off x="14793686" y="8319634"/>
            <a:ext cx="3494314" cy="592855"/>
          </a:xfrm>
          <a:prstGeom prst="rect">
            <a:avLst/>
          </a:prstGeom>
        </p:spPr>
        <p:txBody>
          <a:bodyPr wrap="square" lIns="0" tIns="0" rIns="0" bIns="0" rtlCol="0" anchor="t">
            <a:spAutoFit/>
          </a:bodyPr>
          <a:lstStyle/>
          <a:p>
            <a:pPr algn="ctr">
              <a:lnSpc>
                <a:spcPts val="5180"/>
              </a:lnSpc>
            </a:pPr>
            <a:r>
              <a:rPr lang="en-US" sz="2800" dirty="0">
                <a:solidFill>
                  <a:srgbClr val="015DB8"/>
                </a:solidFill>
                <a:latin typeface="Canva Sans Bold"/>
              </a:rPr>
              <a:t>Proud to belong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p:nvPr/>
        </p:nvSpPr>
        <p:spPr>
          <a:xfrm>
            <a:off x="370519" y="3047208"/>
            <a:ext cx="4045635" cy="3152423"/>
          </a:xfrm>
          <a:custGeom>
            <a:avLst/>
            <a:gdLst/>
            <a:ahLst/>
            <a:cxnLst/>
            <a:rect l="l" t="t" r="r" b="b"/>
            <a:pathLst>
              <a:path w="4045635" h="3152423">
                <a:moveTo>
                  <a:pt x="0" y="0"/>
                </a:moveTo>
                <a:lnTo>
                  <a:pt x="4045634" y="0"/>
                </a:lnTo>
                <a:lnTo>
                  <a:pt x="4045634" y="3152423"/>
                </a:lnTo>
                <a:lnTo>
                  <a:pt x="0" y="3152423"/>
                </a:lnTo>
                <a:lnTo>
                  <a:pt x="0" y="0"/>
                </a:lnTo>
                <a:close/>
              </a:path>
            </a:pathLst>
          </a:custGeom>
          <a:blipFill>
            <a:blip r:embed="rId2"/>
            <a:stretch>
              <a:fillRect l="-8441" r="-8441"/>
            </a:stretch>
          </a:blipFill>
          <a:ln w="57150" cap="sq">
            <a:solidFill>
              <a:srgbClr val="05318D"/>
            </a:solidFill>
            <a:miter/>
          </a:ln>
        </p:spPr>
      </p:sp>
      <p:grpSp>
        <p:nvGrpSpPr>
          <p:cNvPr id="7" name="Group 7">
            <a:extLst>
              <a:ext uri="{C183D7F6-B498-43B3-948B-1728B52AA6E4}">
                <adec:decorative xmlns:adec="http://schemas.microsoft.com/office/drawing/2017/decorative" val="1"/>
              </a:ext>
            </a:extLst>
          </p:cNvPr>
          <p:cNvGrpSpPr/>
          <p:nvPr/>
        </p:nvGrpSpPr>
        <p:grpSpPr>
          <a:xfrm>
            <a:off x="113148" y="942851"/>
            <a:ext cx="4303006" cy="3266928"/>
            <a:chOff x="-67785" y="-232182"/>
            <a:chExt cx="1133302" cy="860425"/>
          </a:xfrm>
        </p:grpSpPr>
        <p:sp>
          <p:nvSpPr>
            <p:cNvPr id="8" name="Freeform 8"/>
            <p:cNvSpPr/>
            <p:nvPr/>
          </p:nvSpPr>
          <p:spPr>
            <a:xfrm>
              <a:off x="0" y="0"/>
              <a:ext cx="1065517" cy="396061"/>
            </a:xfrm>
            <a:custGeom>
              <a:avLst/>
              <a:gdLst/>
              <a:ahLst/>
              <a:cxnLst/>
              <a:rect l="l" t="t" r="r" b="b"/>
              <a:pathLst>
                <a:path w="1065517" h="396061">
                  <a:moveTo>
                    <a:pt x="0" y="0"/>
                  </a:moveTo>
                  <a:lnTo>
                    <a:pt x="1065517" y="0"/>
                  </a:lnTo>
                  <a:lnTo>
                    <a:pt x="1065517" y="396061"/>
                  </a:lnTo>
                  <a:lnTo>
                    <a:pt x="0" y="396061"/>
                  </a:lnTo>
                  <a:close/>
                </a:path>
              </a:pathLst>
            </a:custGeom>
            <a:solidFill>
              <a:srgbClr val="A2C4E5"/>
            </a:solidFill>
            <a:ln w="57150" cap="sq">
              <a:solidFill>
                <a:srgbClr val="05318D"/>
              </a:solidFill>
              <a:miter/>
            </a:ln>
          </p:spPr>
        </p:sp>
        <p:sp>
          <p:nvSpPr>
            <p:cNvPr id="9" name="TextBox 9"/>
            <p:cNvSpPr txBox="1"/>
            <p:nvPr/>
          </p:nvSpPr>
          <p:spPr>
            <a:xfrm>
              <a:off x="-67785" y="-232182"/>
              <a:ext cx="1133302"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Ensuring EDI ownership &amp; accountability</a:t>
              </a:r>
            </a:p>
          </p:txBody>
        </p:sp>
      </p:grpSp>
      <p:grpSp>
        <p:nvGrpSpPr>
          <p:cNvPr id="10" name="Group 10">
            <a:extLst>
              <a:ext uri="{C183D7F6-B498-43B3-948B-1728B52AA6E4}">
                <adec:decorative xmlns:adec="http://schemas.microsoft.com/office/drawing/2017/decorative" val="1"/>
              </a:ext>
            </a:extLst>
          </p:cNvPr>
          <p:cNvGrpSpPr/>
          <p:nvPr/>
        </p:nvGrpSpPr>
        <p:grpSpPr>
          <a:xfrm>
            <a:off x="370519" y="6205208"/>
            <a:ext cx="4045635" cy="3194596"/>
            <a:chOff x="0" y="-28575"/>
            <a:chExt cx="1065517" cy="841375"/>
          </a:xfrm>
        </p:grpSpPr>
        <p:sp>
          <p:nvSpPr>
            <p:cNvPr id="11" name="Freeform 11"/>
            <p:cNvSpPr/>
            <p:nvPr/>
          </p:nvSpPr>
          <p:spPr>
            <a:xfrm>
              <a:off x="0" y="0"/>
              <a:ext cx="1065517" cy="773691"/>
            </a:xfrm>
            <a:custGeom>
              <a:avLst/>
              <a:gdLst/>
              <a:ahLst/>
              <a:cxnLst/>
              <a:rect l="l" t="t" r="r" b="b"/>
              <a:pathLst>
                <a:path w="1065517" h="773691">
                  <a:moveTo>
                    <a:pt x="0" y="0"/>
                  </a:moveTo>
                  <a:lnTo>
                    <a:pt x="1065517" y="0"/>
                  </a:lnTo>
                  <a:lnTo>
                    <a:pt x="1065517" y="773691"/>
                  </a:lnTo>
                  <a:lnTo>
                    <a:pt x="0" y="773691"/>
                  </a:lnTo>
                  <a:close/>
                </a:path>
              </a:pathLst>
            </a:custGeom>
            <a:solidFill>
              <a:srgbClr val="A2C4E5"/>
            </a:solidFill>
            <a:ln w="57150" cap="sq">
              <a:solidFill>
                <a:srgbClr val="05318D"/>
              </a:solidFill>
              <a:miter/>
            </a:ln>
          </p:spPr>
        </p:sp>
        <p:sp>
          <p:nvSpPr>
            <p:cNvPr id="12" name="TextBox 12"/>
            <p:cNvSpPr txBox="1"/>
            <p:nvPr/>
          </p:nvSpPr>
          <p:spPr>
            <a:xfrm>
              <a:off x="0" y="-28575"/>
              <a:ext cx="1039192" cy="841375"/>
            </a:xfrm>
            <a:prstGeom prst="rect">
              <a:avLst/>
            </a:prstGeom>
          </p:spPr>
          <p:txBody>
            <a:bodyPr lIns="114300" tIns="114300" rIns="114300" bIns="114300" rtlCol="0" anchor="ctr"/>
            <a:lstStyle/>
            <a:p>
              <a:pPr marL="0" lvl="0" indent="0" algn="ctr">
                <a:lnSpc>
                  <a:spcPts val="2345"/>
                </a:lnSpc>
                <a:spcBef>
                  <a:spcPct val="0"/>
                </a:spcBef>
              </a:pPr>
              <a:r>
                <a:rPr lang="en-US" sz="1699" spc="16" dirty="0">
                  <a:solidFill>
                    <a:srgbClr val="05318D"/>
                  </a:solidFill>
                  <a:latin typeface="Arial" panose="020B0604020202020204" pitchFamily="34" charset="0"/>
                  <a:cs typeface="Arial" panose="020B0604020202020204" pitchFamily="34" charset="0"/>
                </a:rPr>
                <a:t>We understand that we will only make real progress if we </a:t>
              </a:r>
              <a:r>
                <a:rPr lang="en-US" sz="1699" u="sng" spc="16" dirty="0">
                  <a:solidFill>
                    <a:srgbClr val="05318D"/>
                  </a:solidFill>
                  <a:latin typeface="Arial" panose="020B0604020202020204" pitchFamily="34" charset="0"/>
                  <a:cs typeface="Arial" panose="020B0604020202020204" pitchFamily="34" charset="0"/>
                </a:rPr>
                <a:t>all</a:t>
              </a:r>
              <a:r>
                <a:rPr lang="en-US" sz="1699" spc="16" dirty="0">
                  <a:solidFill>
                    <a:srgbClr val="05318D"/>
                  </a:solidFill>
                  <a:latin typeface="Arial" panose="020B0604020202020204" pitchFamily="34" charset="0"/>
                  <a:cs typeface="Arial" panose="020B0604020202020204" pitchFamily="34" charset="0"/>
                </a:rPr>
                <a:t> proactively ‘own’ and are responsible and accountable for the EDI agenda and delivery of  change.</a:t>
              </a:r>
            </a:p>
          </p:txBody>
        </p:sp>
      </p:grpSp>
      <p:sp>
        <p:nvSpPr>
          <p:cNvPr id="15" name="Freeform 15">
            <a:extLst>
              <a:ext uri="{C183D7F6-B498-43B3-948B-1728B52AA6E4}">
                <adec:decorative xmlns:adec="http://schemas.microsoft.com/office/drawing/2017/decorative" val="1"/>
              </a:ext>
            </a:extLst>
          </p:cNvPr>
          <p:cNvSpPr/>
          <p:nvPr/>
        </p:nvSpPr>
        <p:spPr>
          <a:xfrm>
            <a:off x="0" y="9394720"/>
            <a:ext cx="18053574" cy="873369"/>
          </a:xfrm>
          <a:custGeom>
            <a:avLst/>
            <a:gdLst/>
            <a:ahLst/>
            <a:cxnLst/>
            <a:rect l="l" t="t" r="r" b="b"/>
            <a:pathLst>
              <a:path w="17789343" h="873369">
                <a:moveTo>
                  <a:pt x="0" y="0"/>
                </a:moveTo>
                <a:lnTo>
                  <a:pt x="17789343" y="0"/>
                </a:lnTo>
                <a:lnTo>
                  <a:pt x="17789343" y="873369"/>
                </a:lnTo>
                <a:lnTo>
                  <a:pt x="0" y="873369"/>
                </a:lnTo>
                <a:lnTo>
                  <a:pt x="0" y="0"/>
                </a:lnTo>
                <a:close/>
              </a:path>
            </a:pathLst>
          </a:custGeom>
          <a:blipFill>
            <a:blip r:embed="rId3"/>
            <a:stretch>
              <a:fillRect t="-11660" b="-11660"/>
            </a:stretch>
          </a:blipFill>
        </p:spPr>
      </p:sp>
      <p:grpSp>
        <p:nvGrpSpPr>
          <p:cNvPr id="16" name="Group 16">
            <a:extLst>
              <a:ext uri="{C183D7F6-B498-43B3-948B-1728B52AA6E4}">
                <adec:decorative xmlns:adec="http://schemas.microsoft.com/office/drawing/2017/decorative" val="1"/>
              </a:ext>
            </a:extLst>
          </p:cNvPr>
          <p:cNvGrpSpPr/>
          <p:nvPr/>
        </p:nvGrpSpPr>
        <p:grpSpPr>
          <a:xfrm>
            <a:off x="1577749" y="5590653"/>
            <a:ext cx="1326143" cy="1325215"/>
            <a:chOff x="0" y="0"/>
            <a:chExt cx="2056320" cy="2054880"/>
          </a:xfrm>
        </p:grpSpPr>
        <p:sp>
          <p:nvSpPr>
            <p:cNvPr id="17" name="Freeform 17"/>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015DB8"/>
            </a:solidFill>
          </p:spPr>
        </p:sp>
      </p:grpSp>
      <p:sp>
        <p:nvSpPr>
          <p:cNvPr id="18" name="Freeform 18">
            <a:extLst>
              <a:ext uri="{C183D7F6-B498-43B3-948B-1728B52AA6E4}">
                <adec:decorative xmlns:adec="http://schemas.microsoft.com/office/drawing/2017/decorative" val="1"/>
              </a:ext>
            </a:extLst>
          </p:cNvPr>
          <p:cNvSpPr/>
          <p:nvPr/>
        </p:nvSpPr>
        <p:spPr>
          <a:xfrm>
            <a:off x="1875622" y="5820432"/>
            <a:ext cx="730399" cy="865658"/>
          </a:xfrm>
          <a:custGeom>
            <a:avLst/>
            <a:gdLst/>
            <a:ahLst/>
            <a:cxnLst/>
            <a:rect l="l" t="t" r="r" b="b"/>
            <a:pathLst>
              <a:path w="730399" h="865658">
                <a:moveTo>
                  <a:pt x="0" y="0"/>
                </a:moveTo>
                <a:lnTo>
                  <a:pt x="730398" y="0"/>
                </a:lnTo>
                <a:lnTo>
                  <a:pt x="730398" y="865657"/>
                </a:lnTo>
                <a:lnTo>
                  <a:pt x="0" y="8656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a:extLst>
              <a:ext uri="{C183D7F6-B498-43B3-948B-1728B52AA6E4}">
                <adec:decorative xmlns:adec="http://schemas.microsoft.com/office/drawing/2017/decorative" val="1"/>
              </a:ext>
            </a:extLst>
          </p:cNvPr>
          <p:cNvSpPr/>
          <p:nvPr/>
        </p:nvSpPr>
        <p:spPr>
          <a:xfrm>
            <a:off x="4547569" y="3057868"/>
            <a:ext cx="4536337" cy="3152423"/>
          </a:xfrm>
          <a:custGeom>
            <a:avLst/>
            <a:gdLst/>
            <a:ahLst/>
            <a:cxnLst/>
            <a:rect l="l" t="t" r="r" b="b"/>
            <a:pathLst>
              <a:path w="4536337" h="3152423">
                <a:moveTo>
                  <a:pt x="0" y="0"/>
                </a:moveTo>
                <a:lnTo>
                  <a:pt x="4536337" y="0"/>
                </a:lnTo>
                <a:lnTo>
                  <a:pt x="4536337" y="3152423"/>
                </a:lnTo>
                <a:lnTo>
                  <a:pt x="0" y="3152423"/>
                </a:lnTo>
                <a:lnTo>
                  <a:pt x="0" y="0"/>
                </a:lnTo>
                <a:close/>
              </a:path>
            </a:pathLst>
          </a:custGeom>
          <a:blipFill>
            <a:blip r:embed="rId6"/>
            <a:stretch>
              <a:fillRect l="-2119" r="-2119"/>
            </a:stretch>
          </a:blipFill>
          <a:ln w="57150" cap="sq">
            <a:solidFill>
              <a:srgbClr val="05318D"/>
            </a:solidFill>
            <a:miter/>
          </a:ln>
        </p:spPr>
      </p:sp>
      <p:grpSp>
        <p:nvGrpSpPr>
          <p:cNvPr id="20" name="Group 20">
            <a:extLst>
              <a:ext uri="{C183D7F6-B498-43B3-948B-1728B52AA6E4}">
                <adec:decorative xmlns:adec="http://schemas.microsoft.com/office/drawing/2017/decorative" val="1"/>
              </a:ext>
            </a:extLst>
          </p:cNvPr>
          <p:cNvGrpSpPr/>
          <p:nvPr/>
        </p:nvGrpSpPr>
        <p:grpSpPr>
          <a:xfrm>
            <a:off x="4547570" y="920982"/>
            <a:ext cx="4596430" cy="3242402"/>
            <a:chOff x="-15827" y="-237942"/>
            <a:chExt cx="1210583" cy="860425"/>
          </a:xfrm>
        </p:grpSpPr>
        <p:sp>
          <p:nvSpPr>
            <p:cNvPr id="21" name="Freeform 21"/>
            <p:cNvSpPr/>
            <p:nvPr/>
          </p:nvSpPr>
          <p:spPr>
            <a:xfrm>
              <a:off x="-15827" y="-4256"/>
              <a:ext cx="1194756" cy="396061"/>
            </a:xfrm>
            <a:custGeom>
              <a:avLst/>
              <a:gdLst/>
              <a:ahLst/>
              <a:cxnLst/>
              <a:rect l="l" t="t" r="r" b="b"/>
              <a:pathLst>
                <a:path w="1194756" h="396061">
                  <a:moveTo>
                    <a:pt x="0" y="0"/>
                  </a:moveTo>
                  <a:lnTo>
                    <a:pt x="1194756" y="0"/>
                  </a:lnTo>
                  <a:lnTo>
                    <a:pt x="1194756" y="396061"/>
                  </a:lnTo>
                  <a:lnTo>
                    <a:pt x="0" y="396061"/>
                  </a:lnTo>
                  <a:close/>
                </a:path>
              </a:pathLst>
            </a:custGeom>
            <a:solidFill>
              <a:srgbClr val="A2C4E5"/>
            </a:solidFill>
            <a:ln w="57150" cap="sq">
              <a:solidFill>
                <a:srgbClr val="05318D"/>
              </a:solidFill>
              <a:miter/>
            </a:ln>
          </p:spPr>
        </p:sp>
        <p:sp>
          <p:nvSpPr>
            <p:cNvPr id="22" name="TextBox 22"/>
            <p:cNvSpPr txBox="1"/>
            <p:nvPr/>
          </p:nvSpPr>
          <p:spPr>
            <a:xfrm>
              <a:off x="0" y="-237942"/>
              <a:ext cx="1194756"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Eliminating discrimination, harassment, bullying &amp; abuse</a:t>
              </a:r>
            </a:p>
          </p:txBody>
        </p:sp>
      </p:grpSp>
      <p:grpSp>
        <p:nvGrpSpPr>
          <p:cNvPr id="23" name="Group 23">
            <a:extLst>
              <a:ext uri="{C183D7F6-B498-43B3-948B-1728B52AA6E4}">
                <adec:decorative xmlns:adec="http://schemas.microsoft.com/office/drawing/2017/decorative" val="1"/>
              </a:ext>
            </a:extLst>
          </p:cNvPr>
          <p:cNvGrpSpPr/>
          <p:nvPr/>
        </p:nvGrpSpPr>
        <p:grpSpPr>
          <a:xfrm>
            <a:off x="4526193" y="6288789"/>
            <a:ext cx="4617807" cy="2969907"/>
            <a:chOff x="-21457" y="-28575"/>
            <a:chExt cx="1216213" cy="864217"/>
          </a:xfrm>
        </p:grpSpPr>
        <p:sp>
          <p:nvSpPr>
            <p:cNvPr id="24" name="Freeform 24"/>
            <p:cNvSpPr/>
            <p:nvPr/>
          </p:nvSpPr>
          <p:spPr>
            <a:xfrm>
              <a:off x="0" y="-22243"/>
              <a:ext cx="1194756" cy="857885"/>
            </a:xfrm>
            <a:custGeom>
              <a:avLst/>
              <a:gdLst/>
              <a:ahLst/>
              <a:cxnLst/>
              <a:rect l="l" t="t" r="r" b="b"/>
              <a:pathLst>
                <a:path w="1194756" h="857885">
                  <a:moveTo>
                    <a:pt x="0" y="0"/>
                  </a:moveTo>
                  <a:lnTo>
                    <a:pt x="1194756" y="0"/>
                  </a:lnTo>
                  <a:lnTo>
                    <a:pt x="1194756" y="857885"/>
                  </a:lnTo>
                  <a:lnTo>
                    <a:pt x="0" y="857885"/>
                  </a:lnTo>
                  <a:close/>
                </a:path>
              </a:pathLst>
            </a:custGeom>
            <a:solidFill>
              <a:srgbClr val="A2C4E5"/>
            </a:solidFill>
            <a:ln w="57150" cap="sq">
              <a:solidFill>
                <a:srgbClr val="05318D"/>
              </a:solidFill>
              <a:miter/>
            </a:ln>
          </p:spPr>
        </p:sp>
        <p:sp>
          <p:nvSpPr>
            <p:cNvPr id="25" name="TextBox 25"/>
            <p:cNvSpPr txBox="1"/>
            <p:nvPr/>
          </p:nvSpPr>
          <p:spPr>
            <a:xfrm>
              <a:off x="-21457" y="-28575"/>
              <a:ext cx="1187720" cy="841375"/>
            </a:xfrm>
            <a:prstGeom prst="rect">
              <a:avLst/>
            </a:prstGeom>
          </p:spPr>
          <p:txBody>
            <a:bodyPr lIns="114300" tIns="114300" rIns="114300" bIns="114300" rtlCol="0" anchor="ctr"/>
            <a:lstStyle/>
            <a:p>
              <a:pPr algn="ctr">
                <a:lnSpc>
                  <a:spcPts val="2345"/>
                </a:lnSpc>
              </a:pPr>
              <a:endParaRPr dirty="0"/>
            </a:p>
            <a:p>
              <a:pPr algn="ctr">
                <a:lnSpc>
                  <a:spcPts val="2345"/>
                </a:lnSpc>
              </a:pPr>
              <a:endParaRPr dirty="0"/>
            </a:p>
            <a:p>
              <a:pPr marL="0" lvl="0" indent="0" algn="ctr">
                <a:lnSpc>
                  <a:spcPts val="2345"/>
                </a:lnSpc>
                <a:spcBef>
                  <a:spcPct val="0"/>
                </a:spcBef>
              </a:pPr>
              <a:r>
                <a:rPr lang="en-US" sz="1699" spc="16" dirty="0">
                  <a:solidFill>
                    <a:srgbClr val="05318D"/>
                  </a:solidFill>
                  <a:latin typeface="Arial" panose="020B0604020202020204" pitchFamily="34" charset="0"/>
                  <a:cs typeface="Arial" panose="020B0604020202020204" pitchFamily="34" charset="0"/>
                </a:rPr>
                <a:t>Workforce data and information shows us that we need to provide more proactive support to staff with protected characteristics, whose experience at NBT is not always positive. To do this, we need to put a stop to discrimination, harassment, bullying and abuse.</a:t>
              </a:r>
            </a:p>
          </p:txBody>
        </p:sp>
      </p:grpSp>
      <p:grpSp>
        <p:nvGrpSpPr>
          <p:cNvPr id="26" name="Group 26">
            <a:extLst>
              <a:ext uri="{C183D7F6-B498-43B3-948B-1728B52AA6E4}">
                <adec:decorative xmlns:adec="http://schemas.microsoft.com/office/drawing/2017/decorative" val="1"/>
              </a:ext>
            </a:extLst>
          </p:cNvPr>
          <p:cNvGrpSpPr/>
          <p:nvPr/>
        </p:nvGrpSpPr>
        <p:grpSpPr>
          <a:xfrm>
            <a:off x="5928712" y="5516959"/>
            <a:ext cx="1473635" cy="1472604"/>
            <a:chOff x="0" y="0"/>
            <a:chExt cx="2058480" cy="2057040"/>
          </a:xfrm>
        </p:grpSpPr>
        <p:sp>
          <p:nvSpPr>
            <p:cNvPr id="27" name="Freeform 27"/>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015DB8"/>
            </a:solidFill>
          </p:spPr>
        </p:sp>
      </p:grpSp>
      <p:sp>
        <p:nvSpPr>
          <p:cNvPr id="28" name="Freeform 28">
            <a:extLst>
              <a:ext uri="{C183D7F6-B498-43B3-948B-1728B52AA6E4}">
                <adec:decorative xmlns:adec="http://schemas.microsoft.com/office/drawing/2017/decorative" val="1"/>
              </a:ext>
            </a:extLst>
          </p:cNvPr>
          <p:cNvSpPr/>
          <p:nvPr/>
        </p:nvSpPr>
        <p:spPr>
          <a:xfrm>
            <a:off x="6239580" y="5696081"/>
            <a:ext cx="781801" cy="1028685"/>
          </a:xfrm>
          <a:custGeom>
            <a:avLst/>
            <a:gdLst/>
            <a:ahLst/>
            <a:cxnLst/>
            <a:rect l="l" t="t" r="r" b="b"/>
            <a:pathLst>
              <a:path w="781801" h="1028685">
                <a:moveTo>
                  <a:pt x="0" y="0"/>
                </a:moveTo>
                <a:lnTo>
                  <a:pt x="781800" y="0"/>
                </a:lnTo>
                <a:lnTo>
                  <a:pt x="781800" y="1028685"/>
                </a:lnTo>
                <a:lnTo>
                  <a:pt x="0" y="1028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TextBox 29">
            <a:extLst>
              <a:ext uri="{C183D7F6-B498-43B3-948B-1728B52AA6E4}">
                <adec:decorative xmlns:adec="http://schemas.microsoft.com/office/drawing/2017/decorative" val="1"/>
              </a:ext>
            </a:extLst>
          </p:cNvPr>
          <p:cNvSpPr txBox="1">
            <a:spLocks noGrp="1"/>
          </p:cNvSpPr>
          <p:nvPr>
            <p:ph type="title" idx="4294967295"/>
          </p:nvPr>
        </p:nvSpPr>
        <p:spPr>
          <a:xfrm>
            <a:off x="0" y="55563"/>
            <a:ext cx="15370175" cy="1311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886"/>
              </a:lnSpc>
              <a:spcBef>
                <a:spcPts val="0"/>
              </a:spcBef>
              <a:spcAft>
                <a:spcPts val="0"/>
              </a:spcAft>
              <a:buClrTx/>
              <a:buSzTx/>
              <a:buFontTx/>
              <a:buNone/>
              <a:tabLst/>
              <a:defRPr/>
            </a:pPr>
            <a:r>
              <a:rPr kumimoji="0" lang="en-US" sz="7888" b="0" i="0" u="none" strike="noStrike" kern="1200" cap="none" spc="773" normalizeH="0" baseline="0" noProof="0" dirty="0">
                <a:ln>
                  <a:noFill/>
                </a:ln>
                <a:solidFill>
                  <a:schemeClr val="accent1">
                    <a:lumMod val="75000"/>
                  </a:schemeClr>
                </a:solidFill>
                <a:effectLst/>
                <a:uLnTx/>
                <a:uFillTx/>
                <a:latin typeface="Codec Pro ExtraBold"/>
                <a:ea typeface="+mn-ea"/>
                <a:cs typeface="+mn-cs"/>
              </a:rPr>
              <a:t>Why these priorities?...</a:t>
            </a:r>
          </a:p>
        </p:txBody>
      </p:sp>
      <p:sp>
        <p:nvSpPr>
          <p:cNvPr id="30" name="Freeform 30">
            <a:extLst>
              <a:ext uri="{C183D7F6-B498-43B3-948B-1728B52AA6E4}">
                <adec:decorative xmlns:adec="http://schemas.microsoft.com/office/drawing/2017/decorative" val="1"/>
              </a:ext>
            </a:extLst>
          </p:cNvPr>
          <p:cNvSpPr/>
          <p:nvPr/>
        </p:nvSpPr>
        <p:spPr>
          <a:xfrm>
            <a:off x="9252186" y="3040268"/>
            <a:ext cx="4521012" cy="3152423"/>
          </a:xfrm>
          <a:custGeom>
            <a:avLst/>
            <a:gdLst/>
            <a:ahLst/>
            <a:cxnLst/>
            <a:rect l="l" t="t" r="r" b="b"/>
            <a:pathLst>
              <a:path w="4536337" h="3152423">
                <a:moveTo>
                  <a:pt x="0" y="0"/>
                </a:moveTo>
                <a:lnTo>
                  <a:pt x="4536337" y="0"/>
                </a:lnTo>
                <a:lnTo>
                  <a:pt x="4536337" y="3152423"/>
                </a:lnTo>
                <a:lnTo>
                  <a:pt x="0" y="3152423"/>
                </a:lnTo>
                <a:lnTo>
                  <a:pt x="0" y="0"/>
                </a:lnTo>
                <a:close/>
              </a:path>
            </a:pathLst>
          </a:custGeom>
          <a:blipFill>
            <a:blip r:embed="rId9"/>
            <a:stretch>
              <a:fillRect l="-2119" r="-2119"/>
            </a:stretch>
          </a:blipFill>
          <a:ln w="57150" cap="sq">
            <a:solidFill>
              <a:srgbClr val="05318D"/>
            </a:solidFill>
            <a:miter/>
          </a:ln>
        </p:spPr>
      </p:sp>
      <p:grpSp>
        <p:nvGrpSpPr>
          <p:cNvPr id="31" name="Group 31">
            <a:extLst>
              <a:ext uri="{C183D7F6-B498-43B3-948B-1728B52AA6E4}">
                <adec:decorative xmlns:adec="http://schemas.microsoft.com/office/drawing/2017/decorative" val="1"/>
              </a:ext>
            </a:extLst>
          </p:cNvPr>
          <p:cNvGrpSpPr/>
          <p:nvPr/>
        </p:nvGrpSpPr>
        <p:grpSpPr>
          <a:xfrm>
            <a:off x="9213836" y="909783"/>
            <a:ext cx="4536337" cy="3266928"/>
            <a:chOff x="0" y="-232182"/>
            <a:chExt cx="1194756" cy="860425"/>
          </a:xfrm>
        </p:grpSpPr>
        <p:sp>
          <p:nvSpPr>
            <p:cNvPr id="32" name="Freeform 32"/>
            <p:cNvSpPr/>
            <p:nvPr/>
          </p:nvSpPr>
          <p:spPr>
            <a:xfrm>
              <a:off x="0" y="0"/>
              <a:ext cx="1194756" cy="396061"/>
            </a:xfrm>
            <a:custGeom>
              <a:avLst/>
              <a:gdLst/>
              <a:ahLst/>
              <a:cxnLst/>
              <a:rect l="l" t="t" r="r" b="b"/>
              <a:pathLst>
                <a:path w="1194756" h="396061">
                  <a:moveTo>
                    <a:pt x="0" y="0"/>
                  </a:moveTo>
                  <a:lnTo>
                    <a:pt x="1194756" y="0"/>
                  </a:lnTo>
                  <a:lnTo>
                    <a:pt x="1194756" y="396061"/>
                  </a:lnTo>
                  <a:lnTo>
                    <a:pt x="0" y="396061"/>
                  </a:lnTo>
                  <a:close/>
                </a:path>
              </a:pathLst>
            </a:custGeom>
            <a:solidFill>
              <a:srgbClr val="A2C4E5"/>
            </a:solidFill>
            <a:ln w="57150" cap="sq">
              <a:solidFill>
                <a:srgbClr val="05318D"/>
              </a:solidFill>
              <a:miter/>
            </a:ln>
          </p:spPr>
        </p:sp>
        <p:sp>
          <p:nvSpPr>
            <p:cNvPr id="33" name="TextBox 33"/>
            <p:cNvSpPr txBox="1"/>
            <p:nvPr/>
          </p:nvSpPr>
          <p:spPr>
            <a:xfrm>
              <a:off x="75681" y="-232182"/>
              <a:ext cx="1084729"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Embedding diverse &amp; fair recruitment</a:t>
              </a:r>
            </a:p>
          </p:txBody>
        </p:sp>
      </p:grpSp>
      <p:grpSp>
        <p:nvGrpSpPr>
          <p:cNvPr id="34" name="Group 34">
            <a:extLst>
              <a:ext uri="{C183D7F6-B498-43B3-948B-1728B52AA6E4}">
                <adec:decorative xmlns:adec="http://schemas.microsoft.com/office/drawing/2017/decorative" val="1"/>
              </a:ext>
            </a:extLst>
          </p:cNvPr>
          <p:cNvGrpSpPr/>
          <p:nvPr/>
        </p:nvGrpSpPr>
        <p:grpSpPr>
          <a:xfrm>
            <a:off x="9252186" y="6303165"/>
            <a:ext cx="4659242" cy="2948147"/>
            <a:chOff x="-12126" y="-31015"/>
            <a:chExt cx="1227126" cy="1024452"/>
          </a:xfrm>
        </p:grpSpPr>
        <p:sp>
          <p:nvSpPr>
            <p:cNvPr id="35" name="Freeform 35"/>
            <p:cNvSpPr/>
            <p:nvPr/>
          </p:nvSpPr>
          <p:spPr>
            <a:xfrm>
              <a:off x="0" y="-31015"/>
              <a:ext cx="1194756" cy="1024452"/>
            </a:xfrm>
            <a:custGeom>
              <a:avLst/>
              <a:gdLst/>
              <a:ahLst/>
              <a:cxnLst/>
              <a:rect l="l" t="t" r="r" b="b"/>
              <a:pathLst>
                <a:path w="1194756" h="1024452">
                  <a:moveTo>
                    <a:pt x="0" y="0"/>
                  </a:moveTo>
                  <a:lnTo>
                    <a:pt x="1194756" y="0"/>
                  </a:lnTo>
                  <a:lnTo>
                    <a:pt x="1194756" y="1024452"/>
                  </a:lnTo>
                  <a:lnTo>
                    <a:pt x="0" y="1024452"/>
                  </a:lnTo>
                  <a:close/>
                </a:path>
              </a:pathLst>
            </a:custGeom>
            <a:solidFill>
              <a:srgbClr val="A2C4E5"/>
            </a:solidFill>
            <a:ln w="57150" cap="sq">
              <a:solidFill>
                <a:srgbClr val="05318D"/>
              </a:solidFill>
              <a:miter/>
            </a:ln>
          </p:spPr>
        </p:sp>
        <p:sp>
          <p:nvSpPr>
            <p:cNvPr id="36" name="TextBox 36"/>
            <p:cNvSpPr txBox="1"/>
            <p:nvPr/>
          </p:nvSpPr>
          <p:spPr>
            <a:xfrm>
              <a:off x="-12126" y="34323"/>
              <a:ext cx="1227126" cy="841375"/>
            </a:xfrm>
            <a:prstGeom prst="rect">
              <a:avLst/>
            </a:prstGeom>
          </p:spPr>
          <p:txBody>
            <a:bodyPr lIns="114300" tIns="114300" rIns="114300" bIns="114300" rtlCol="0" anchor="ctr"/>
            <a:lstStyle/>
            <a:p>
              <a:pPr algn="ctr">
                <a:lnSpc>
                  <a:spcPts val="2345"/>
                </a:lnSpc>
              </a:pPr>
              <a:endParaRPr dirty="0"/>
            </a:p>
            <a:p>
              <a:pPr algn="ctr">
                <a:lnSpc>
                  <a:spcPts val="2345"/>
                </a:lnSpc>
              </a:pPr>
              <a:endParaRPr dirty="0"/>
            </a:p>
            <a:p>
              <a:pPr marL="0" lvl="0" indent="0" algn="ctr">
                <a:lnSpc>
                  <a:spcPts val="2345"/>
                </a:lnSpc>
                <a:spcBef>
                  <a:spcPct val="0"/>
                </a:spcBef>
              </a:pPr>
              <a:r>
                <a:rPr lang="en-US" sz="1699" spc="16" dirty="0">
                  <a:solidFill>
                    <a:srgbClr val="05318D"/>
                  </a:solidFill>
                  <a:latin typeface="Arial" panose="020B0604020202020204" pitchFamily="34" charset="0"/>
                  <a:cs typeface="Arial" panose="020B0604020202020204" pitchFamily="34" charset="0"/>
                </a:rPr>
                <a:t>We want to increase the number of people recruited from local communities and ensure those we recruit from overseas have a career with us. Our data shows we can do more to offer an equitable, open and transparent approach to recruitment and career progression, and improve our disparity ratio.</a:t>
              </a:r>
            </a:p>
          </p:txBody>
        </p:sp>
      </p:grpSp>
      <p:sp>
        <p:nvSpPr>
          <p:cNvPr id="37" name="Freeform 37">
            <a:extLst>
              <a:ext uri="{C183D7F6-B498-43B3-948B-1728B52AA6E4}">
                <adec:decorative xmlns:adec="http://schemas.microsoft.com/office/drawing/2017/decorative" val="1"/>
              </a:ext>
            </a:extLst>
          </p:cNvPr>
          <p:cNvSpPr/>
          <p:nvPr/>
        </p:nvSpPr>
        <p:spPr>
          <a:xfrm>
            <a:off x="13875472" y="3043111"/>
            <a:ext cx="4121927" cy="3152423"/>
          </a:xfrm>
          <a:custGeom>
            <a:avLst/>
            <a:gdLst/>
            <a:ahLst/>
            <a:cxnLst/>
            <a:rect l="l" t="t" r="r" b="b"/>
            <a:pathLst>
              <a:path w="4121927" h="3152423">
                <a:moveTo>
                  <a:pt x="0" y="0"/>
                </a:moveTo>
                <a:lnTo>
                  <a:pt x="4121927" y="0"/>
                </a:lnTo>
                <a:lnTo>
                  <a:pt x="4121927" y="3152423"/>
                </a:lnTo>
                <a:lnTo>
                  <a:pt x="0" y="3152423"/>
                </a:lnTo>
                <a:lnTo>
                  <a:pt x="0" y="0"/>
                </a:lnTo>
                <a:close/>
              </a:path>
            </a:pathLst>
          </a:custGeom>
          <a:blipFill>
            <a:blip r:embed="rId10"/>
            <a:stretch>
              <a:fillRect l="-9944" r="-9944"/>
            </a:stretch>
          </a:blipFill>
          <a:ln w="57150" cap="sq">
            <a:solidFill>
              <a:srgbClr val="05318D"/>
            </a:solidFill>
            <a:miter/>
          </a:ln>
        </p:spPr>
      </p:sp>
      <p:grpSp>
        <p:nvGrpSpPr>
          <p:cNvPr id="38" name="Group 38">
            <a:extLst>
              <a:ext uri="{C183D7F6-B498-43B3-948B-1728B52AA6E4}">
                <adec:decorative xmlns:adec="http://schemas.microsoft.com/office/drawing/2017/decorative" val="1"/>
              </a:ext>
            </a:extLst>
          </p:cNvPr>
          <p:cNvGrpSpPr/>
          <p:nvPr/>
        </p:nvGrpSpPr>
        <p:grpSpPr>
          <a:xfrm>
            <a:off x="13798118" y="971981"/>
            <a:ext cx="4199281" cy="3266928"/>
            <a:chOff x="0" y="-222148"/>
            <a:chExt cx="1105983" cy="860425"/>
          </a:xfrm>
        </p:grpSpPr>
        <p:sp>
          <p:nvSpPr>
            <p:cNvPr id="39" name="Freeform 39"/>
            <p:cNvSpPr/>
            <p:nvPr/>
          </p:nvSpPr>
          <p:spPr>
            <a:xfrm>
              <a:off x="20373" y="0"/>
              <a:ext cx="1085610" cy="396061"/>
            </a:xfrm>
            <a:custGeom>
              <a:avLst/>
              <a:gdLst/>
              <a:ahLst/>
              <a:cxnLst/>
              <a:rect l="l" t="t" r="r" b="b"/>
              <a:pathLst>
                <a:path w="1085610" h="396061">
                  <a:moveTo>
                    <a:pt x="0" y="0"/>
                  </a:moveTo>
                  <a:lnTo>
                    <a:pt x="1085610" y="0"/>
                  </a:lnTo>
                  <a:lnTo>
                    <a:pt x="1085610" y="396061"/>
                  </a:lnTo>
                  <a:lnTo>
                    <a:pt x="0" y="396061"/>
                  </a:lnTo>
                  <a:close/>
                </a:path>
              </a:pathLst>
            </a:custGeom>
            <a:solidFill>
              <a:srgbClr val="A2C4E5"/>
            </a:solidFill>
            <a:ln w="57150" cap="sq">
              <a:solidFill>
                <a:srgbClr val="05318D"/>
              </a:solidFill>
              <a:miter/>
            </a:ln>
          </p:spPr>
        </p:sp>
        <p:sp>
          <p:nvSpPr>
            <p:cNvPr id="40" name="TextBox 40"/>
            <p:cNvSpPr txBox="1"/>
            <p:nvPr/>
          </p:nvSpPr>
          <p:spPr>
            <a:xfrm>
              <a:off x="0" y="-222148"/>
              <a:ext cx="1002234" cy="860425"/>
            </a:xfrm>
            <a:prstGeom prst="rect">
              <a:avLst/>
            </a:prstGeom>
          </p:spPr>
          <p:txBody>
            <a:bodyPr lIns="50800" tIns="50800" rIns="50800" bIns="50800" rtlCol="0" anchor="ctr"/>
            <a:lstStyle/>
            <a:p>
              <a:pPr algn="ctr">
                <a:lnSpc>
                  <a:spcPts val="3424"/>
                </a:lnSpc>
                <a:spcBef>
                  <a:spcPct val="0"/>
                </a:spcBef>
              </a:pPr>
              <a:r>
                <a:rPr lang="en-US" sz="2000" spc="24" dirty="0">
                  <a:solidFill>
                    <a:srgbClr val="05318D"/>
                  </a:solidFill>
                  <a:latin typeface="Open Sauce Italics"/>
                </a:rPr>
                <a:t>Closing the pay gap</a:t>
              </a:r>
            </a:p>
          </p:txBody>
        </p:sp>
      </p:grpSp>
      <p:grpSp>
        <p:nvGrpSpPr>
          <p:cNvPr id="41" name="Group 41">
            <a:extLst>
              <a:ext uri="{C183D7F6-B498-43B3-948B-1728B52AA6E4}">
                <adec:decorative xmlns:adec="http://schemas.microsoft.com/office/drawing/2017/decorative" val="1"/>
              </a:ext>
            </a:extLst>
          </p:cNvPr>
          <p:cNvGrpSpPr/>
          <p:nvPr/>
        </p:nvGrpSpPr>
        <p:grpSpPr>
          <a:xfrm>
            <a:off x="13904875" y="6283924"/>
            <a:ext cx="4163939" cy="3194596"/>
            <a:chOff x="-11065" y="-28575"/>
            <a:chExt cx="1096675" cy="841375"/>
          </a:xfrm>
        </p:grpSpPr>
        <p:sp>
          <p:nvSpPr>
            <p:cNvPr id="42" name="Freeform 42" descr="Image of a diverse group of people and an icon symbolising the closing the pay gap priority"/>
            <p:cNvSpPr/>
            <p:nvPr/>
          </p:nvSpPr>
          <p:spPr>
            <a:xfrm>
              <a:off x="-11065" y="-16163"/>
              <a:ext cx="1085610" cy="773691"/>
            </a:xfrm>
            <a:custGeom>
              <a:avLst/>
              <a:gdLst/>
              <a:ahLst/>
              <a:cxnLst/>
              <a:rect l="l" t="t" r="r" b="b"/>
              <a:pathLst>
                <a:path w="1085610" h="773691">
                  <a:moveTo>
                    <a:pt x="0" y="0"/>
                  </a:moveTo>
                  <a:lnTo>
                    <a:pt x="1085610" y="0"/>
                  </a:lnTo>
                  <a:lnTo>
                    <a:pt x="1085610" y="773691"/>
                  </a:lnTo>
                  <a:lnTo>
                    <a:pt x="0" y="773691"/>
                  </a:lnTo>
                  <a:close/>
                </a:path>
              </a:pathLst>
            </a:custGeom>
            <a:solidFill>
              <a:srgbClr val="A2C4E5"/>
            </a:solidFill>
            <a:ln w="57150" cap="sq">
              <a:solidFill>
                <a:srgbClr val="05318D"/>
              </a:solidFill>
              <a:miter/>
            </a:ln>
          </p:spPr>
        </p:sp>
        <p:sp>
          <p:nvSpPr>
            <p:cNvPr id="43" name="TextBox 43"/>
            <p:cNvSpPr txBox="1"/>
            <p:nvPr/>
          </p:nvSpPr>
          <p:spPr>
            <a:xfrm>
              <a:off x="0" y="-28575"/>
              <a:ext cx="1085610" cy="841375"/>
            </a:xfrm>
            <a:prstGeom prst="rect">
              <a:avLst/>
            </a:prstGeom>
          </p:spPr>
          <p:txBody>
            <a:bodyPr lIns="114300" tIns="114300" rIns="114300" bIns="114300" rtlCol="0" anchor="ctr"/>
            <a:lstStyle/>
            <a:p>
              <a:pPr algn="ctr">
                <a:lnSpc>
                  <a:spcPts val="2345"/>
                </a:lnSpc>
              </a:pPr>
              <a:r>
                <a:rPr lang="en-US" sz="1699" spc="16" dirty="0">
                  <a:solidFill>
                    <a:srgbClr val="05318D"/>
                  </a:solidFill>
                  <a:latin typeface="Arial" panose="020B0604020202020204" pitchFamily="34" charset="0"/>
                  <a:cs typeface="Arial" panose="020B0604020202020204" pitchFamily="34" charset="0"/>
                </a:rPr>
                <a:t>Our data tells us that we have not made real progress on our pay gap and we need to take more focused action to understand why and address this.</a:t>
              </a:r>
            </a:p>
            <a:p>
              <a:pPr marL="0" lvl="0" indent="0" algn="ctr">
                <a:lnSpc>
                  <a:spcPts val="2345"/>
                </a:lnSpc>
                <a:spcBef>
                  <a:spcPct val="0"/>
                </a:spcBef>
              </a:pPr>
              <a:endParaRPr lang="en-US" sz="1699" spc="16" dirty="0">
                <a:solidFill>
                  <a:srgbClr val="05318D"/>
                </a:solidFill>
                <a:latin typeface="Open Sauce Italics"/>
              </a:endParaRPr>
            </a:p>
          </p:txBody>
        </p:sp>
      </p:grpSp>
      <p:grpSp>
        <p:nvGrpSpPr>
          <p:cNvPr id="44" name="Group 44">
            <a:extLst>
              <a:ext uri="{C183D7F6-B498-43B3-948B-1728B52AA6E4}">
                <adec:decorative xmlns:adec="http://schemas.microsoft.com/office/drawing/2017/decorative" val="1"/>
              </a:ext>
            </a:extLst>
          </p:cNvPr>
          <p:cNvGrpSpPr/>
          <p:nvPr/>
        </p:nvGrpSpPr>
        <p:grpSpPr>
          <a:xfrm>
            <a:off x="10841702" y="5420372"/>
            <a:ext cx="1449563" cy="1449563"/>
            <a:chOff x="0" y="0"/>
            <a:chExt cx="2055600" cy="2055600"/>
          </a:xfrm>
        </p:grpSpPr>
        <p:sp>
          <p:nvSpPr>
            <p:cNvPr id="45" name="Freeform 45"/>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015DB8"/>
            </a:solidFill>
          </p:spPr>
        </p:sp>
      </p:grpSp>
      <p:grpSp>
        <p:nvGrpSpPr>
          <p:cNvPr id="47" name="Group 47">
            <a:extLst>
              <a:ext uri="{C183D7F6-B498-43B3-948B-1728B52AA6E4}">
                <adec:decorative xmlns:adec="http://schemas.microsoft.com/office/drawing/2017/decorative" val="1"/>
              </a:ext>
            </a:extLst>
          </p:cNvPr>
          <p:cNvGrpSpPr/>
          <p:nvPr/>
        </p:nvGrpSpPr>
        <p:grpSpPr>
          <a:xfrm>
            <a:off x="15112551" y="5445706"/>
            <a:ext cx="1397440" cy="1398909"/>
            <a:chOff x="0" y="0"/>
            <a:chExt cx="2054880" cy="2057040"/>
          </a:xfrm>
        </p:grpSpPr>
        <p:sp>
          <p:nvSpPr>
            <p:cNvPr id="48" name="Freeform 48"/>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015DB8"/>
            </a:solidFill>
          </p:spPr>
        </p:sp>
      </p:grpSp>
      <p:sp>
        <p:nvSpPr>
          <p:cNvPr id="49" name="Freeform 49">
            <a:extLst>
              <a:ext uri="{C183D7F6-B498-43B3-948B-1728B52AA6E4}">
                <adec:decorative xmlns:adec="http://schemas.microsoft.com/office/drawing/2017/decorative" val="1"/>
              </a:ext>
            </a:extLst>
          </p:cNvPr>
          <p:cNvSpPr/>
          <p:nvPr/>
        </p:nvSpPr>
        <p:spPr>
          <a:xfrm>
            <a:off x="15381636" y="5637166"/>
            <a:ext cx="926373" cy="862685"/>
          </a:xfrm>
          <a:custGeom>
            <a:avLst/>
            <a:gdLst/>
            <a:ahLst/>
            <a:cxnLst/>
            <a:rect l="l" t="t" r="r" b="b"/>
            <a:pathLst>
              <a:path w="926373" h="862685">
                <a:moveTo>
                  <a:pt x="0" y="0"/>
                </a:moveTo>
                <a:lnTo>
                  <a:pt x="926373" y="0"/>
                </a:lnTo>
                <a:lnTo>
                  <a:pt x="926373" y="862685"/>
                </a:lnTo>
                <a:lnTo>
                  <a:pt x="0" y="8626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52" name="TextBox 51">
            <a:extLst>
              <a:ext uri="{FF2B5EF4-FFF2-40B4-BE49-F238E27FC236}">
                <a16:creationId xmlns:a16="http://schemas.microsoft.com/office/drawing/2014/main" id="{AAF28EB1-D07D-24C2-3F66-B20DBEA801C3}"/>
              </a:ext>
              <a:ext uri="{C183D7F6-B498-43B3-948B-1728B52AA6E4}">
                <adec:decorative xmlns:adec="http://schemas.microsoft.com/office/drawing/2017/decorative" val="1"/>
              </a:ext>
            </a:extLst>
          </p:cNvPr>
          <p:cNvSpPr txBox="1"/>
          <p:nvPr/>
        </p:nvSpPr>
        <p:spPr>
          <a:xfrm>
            <a:off x="4399358" y="3428471"/>
            <a:ext cx="4624460" cy="2018935"/>
          </a:xfrm>
          <a:prstGeom prst="rect">
            <a:avLst/>
          </a:prstGeom>
          <a:noFill/>
        </p:spPr>
        <p:txBody>
          <a:bodyPr wrap="square">
            <a:spAutoFit/>
          </a:bodyPr>
          <a:lstStyle/>
          <a:p>
            <a:endParaRPr lang="en-GB" dirty="0"/>
          </a:p>
        </p:txBody>
      </p:sp>
      <p:sp>
        <p:nvSpPr>
          <p:cNvPr id="55" name="Freeform 34">
            <a:extLst>
              <a:ext uri="{FF2B5EF4-FFF2-40B4-BE49-F238E27FC236}">
                <a16:creationId xmlns:a16="http://schemas.microsoft.com/office/drawing/2014/main" id="{E94615DA-940B-3F2B-4D5B-D33D5BB55E31}"/>
              </a:ext>
              <a:ext uri="{C183D7F6-B498-43B3-948B-1728B52AA6E4}">
                <adec:decorative xmlns:adec="http://schemas.microsoft.com/office/drawing/2017/decorative" val="1"/>
              </a:ext>
            </a:extLst>
          </p:cNvPr>
          <p:cNvSpPr/>
          <p:nvPr/>
        </p:nvSpPr>
        <p:spPr>
          <a:xfrm>
            <a:off x="11022018" y="5570049"/>
            <a:ext cx="1004838" cy="996921"/>
          </a:xfrm>
          <a:custGeom>
            <a:avLst/>
            <a:gdLst/>
            <a:ahLst/>
            <a:cxnLst/>
            <a:rect l="l" t="t" r="r" b="b"/>
            <a:pathLst>
              <a:path w="1425765" h="1336655">
                <a:moveTo>
                  <a:pt x="0" y="0"/>
                </a:moveTo>
                <a:lnTo>
                  <a:pt x="1425766" y="0"/>
                </a:lnTo>
                <a:lnTo>
                  <a:pt x="1425766" y="1336655"/>
                </a:lnTo>
                <a:lnTo>
                  <a:pt x="0" y="13366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F3CDE-4B22-507B-2615-38B5A88439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29417" y="2363776"/>
            <a:ext cx="1658583" cy="6682048"/>
          </a:xfrm>
          <a:prstGeom prst="rect">
            <a:avLst/>
          </a:prstGeom>
        </p:spPr>
      </p:pic>
      <p:pic>
        <p:nvPicPr>
          <p:cNvPr id="18" name="Picture 17">
            <a:extLst>
              <a:ext uri="{FF2B5EF4-FFF2-40B4-BE49-F238E27FC236}">
                <a16:creationId xmlns:a16="http://schemas.microsoft.com/office/drawing/2014/main" id="{25EDA154-B8BD-A8FD-9D63-3BFD485D64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571068" y="47095"/>
            <a:ext cx="2591611" cy="1216849"/>
          </a:xfrm>
          <a:prstGeom prst="rect">
            <a:avLst/>
          </a:prstGeom>
          <a:solidFill>
            <a:srgbClr val="00B050"/>
          </a:solidFill>
        </p:spPr>
      </p:pic>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5"/>
          <a:srcRect t="65215" r="3181"/>
          <a:stretch/>
        </p:blipFill>
        <p:spPr>
          <a:xfrm>
            <a:off x="14287" y="9425610"/>
            <a:ext cx="16063914" cy="877211"/>
          </a:xfrm>
          <a:prstGeom prst="rect">
            <a:avLst/>
          </a:prstGeom>
        </p:spPr>
      </p:pic>
      <p:graphicFrame>
        <p:nvGraphicFramePr>
          <p:cNvPr id="4" name="Table 3">
            <a:extLst>
              <a:ext uri="{FF2B5EF4-FFF2-40B4-BE49-F238E27FC236}">
                <a16:creationId xmlns:a16="http://schemas.microsoft.com/office/drawing/2014/main" id="{988F8AD4-ADB0-B660-7ABB-74E368FD7A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329616"/>
              </p:ext>
            </p:extLst>
          </p:nvPr>
        </p:nvGraphicFramePr>
        <p:xfrm>
          <a:off x="381000" y="1257015"/>
          <a:ext cx="16459200" cy="7560033"/>
        </p:xfrm>
        <a:graphic>
          <a:graphicData uri="http://schemas.openxmlformats.org/drawingml/2006/table">
            <a:tbl>
              <a:tblPr firstRow="1" firstCol="1" bandRow="1"/>
              <a:tblGrid>
                <a:gridCol w="3384745">
                  <a:extLst>
                    <a:ext uri="{9D8B030D-6E8A-4147-A177-3AD203B41FA5}">
                      <a16:colId xmlns:a16="http://schemas.microsoft.com/office/drawing/2014/main" val="2496626243"/>
                    </a:ext>
                  </a:extLst>
                </a:gridCol>
                <a:gridCol w="7047004">
                  <a:extLst>
                    <a:ext uri="{9D8B030D-6E8A-4147-A177-3AD203B41FA5}">
                      <a16:colId xmlns:a16="http://schemas.microsoft.com/office/drawing/2014/main" val="1237205655"/>
                    </a:ext>
                  </a:extLst>
                </a:gridCol>
                <a:gridCol w="1043175">
                  <a:extLst>
                    <a:ext uri="{9D8B030D-6E8A-4147-A177-3AD203B41FA5}">
                      <a16:colId xmlns:a16="http://schemas.microsoft.com/office/drawing/2014/main" val="2018293520"/>
                    </a:ext>
                  </a:extLst>
                </a:gridCol>
                <a:gridCol w="2329871">
                  <a:extLst>
                    <a:ext uri="{9D8B030D-6E8A-4147-A177-3AD203B41FA5}">
                      <a16:colId xmlns:a16="http://schemas.microsoft.com/office/drawing/2014/main" val="2261292801"/>
                    </a:ext>
                  </a:extLst>
                </a:gridCol>
                <a:gridCol w="2654405">
                  <a:extLst>
                    <a:ext uri="{9D8B030D-6E8A-4147-A177-3AD203B41FA5}">
                      <a16:colId xmlns:a16="http://schemas.microsoft.com/office/drawing/2014/main" val="1493003672"/>
                    </a:ext>
                  </a:extLst>
                </a:gridCol>
              </a:tblGrid>
              <a:tr h="732878">
                <a:tc>
                  <a:txBody>
                    <a:bodyPr/>
                    <a:lstStyle/>
                    <a:p>
                      <a:pPr algn="l"/>
                      <a:r>
                        <a:rPr lang="en-GB" sz="2200" b="1" dirty="0">
                          <a:solidFill>
                            <a:schemeClr val="tx2"/>
                          </a:solidFill>
                          <a:effectLst/>
                          <a:latin typeface="+mn-lt"/>
                          <a:ea typeface="Calibri" panose="020F0502020204030204" pitchFamily="34" charset="0"/>
                          <a:cs typeface="Times New Roman" panose="02020603050405020304" pitchFamily="18" charset="0"/>
                        </a:rPr>
                        <a:t>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r>
                        <a:rPr lang="en-GB" sz="2200" b="1" dirty="0">
                          <a:solidFill>
                            <a:schemeClr val="tx2"/>
                          </a:solidFill>
                          <a:effectLst/>
                          <a:latin typeface="+mn-lt"/>
                          <a:ea typeface="Calibri" panose="020F0502020204030204" pitchFamily="34" charset="0"/>
                          <a:cs typeface="Times New Roman" panose="02020603050405020304" pitchFamily="18" charset="0"/>
                        </a:rPr>
                        <a:t>How</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r>
                        <a:rPr lang="en-GB" sz="2200" b="1" dirty="0">
                          <a:solidFill>
                            <a:schemeClr val="tx2"/>
                          </a:solidFill>
                          <a:effectLst/>
                          <a:latin typeface="+mn-lt"/>
                          <a:ea typeface="Calibri" panose="020F0502020204030204" pitchFamily="34" charset="0"/>
                          <a:cs typeface="Times New Roman" panose="02020603050405020304" pitchFamily="18"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chemeClr val="tx2"/>
                          </a:solidFill>
                          <a:effectLst/>
                          <a:latin typeface="+mn-lt"/>
                          <a:ea typeface="Calibri" panose="020F0502020204030204" pitchFamily="34" charset="0"/>
                          <a:cs typeface="Times New Roman" panose="02020603050405020304" pitchFamily="18" charset="0"/>
                        </a:rPr>
                        <a:t>Success Metric</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r>
                        <a:rPr lang="en-GB" sz="2200" b="1" dirty="0">
                          <a:solidFill>
                            <a:schemeClr val="tx2"/>
                          </a:solidFill>
                          <a:effectLst/>
                          <a:latin typeface="+mn-lt"/>
                          <a:cs typeface="Times New Roman" panose="02020603050405020304" pitchFamily="18" charset="0"/>
                        </a:rPr>
                        <a:t>Link to NHSE High Impact 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84012332"/>
                  </a:ext>
                </a:extLst>
              </a:tr>
              <a:tr h="1884396">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1:</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Every board and executive team member to have EDI objectives that are SMART and are assessed against these as part of their annual appraisal process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Arrange Board Development session led by EDI expert</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best practice case studies across the NHS</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Agree at least 1 ‘team’ EDI objective and 1 personal objective</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Link these to the priority actions in this plan</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Share and publish these  objectives with each other and with the Senior Leadership Group</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kern="1200" dirty="0">
                          <a:solidFill>
                            <a:schemeClr val="tx2"/>
                          </a:solidFill>
                          <a:effectLst/>
                          <a:latin typeface="Arial" panose="020B0604020202020204" pitchFamily="34" charset="0"/>
                          <a:ea typeface="+mn-ea"/>
                          <a:cs typeface="Arial" panose="020B0604020202020204" pitchFamily="34" charset="0"/>
                        </a:rPr>
                        <a:t>Annual chair and chief executive appraisals on EDI objectives-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kern="1200" dirty="0">
                        <a:solidFill>
                          <a:schemeClr val="tx2"/>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kern="1200" dirty="0">
                          <a:solidFill>
                            <a:schemeClr val="tx2"/>
                          </a:solidFill>
                          <a:effectLst/>
                          <a:latin typeface="Arial" panose="020B0604020202020204" pitchFamily="34" charset="0"/>
                          <a:ea typeface="+mn-ea"/>
                          <a:cs typeface="Arial" panose="020B0604020202020204" pitchFamily="34" charset="0"/>
                        </a:rPr>
                        <a:t>Board Assurance Framework</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1102279">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2:</a:t>
                      </a:r>
                    </a:p>
                    <a:p>
                      <a:r>
                        <a:rPr lang="en-GB" sz="1800" dirty="0">
                          <a:solidFill>
                            <a:schemeClr val="tx2"/>
                          </a:solidFill>
                          <a:latin typeface="Arial" panose="020B0604020202020204" pitchFamily="34" charset="0"/>
                          <a:cs typeface="Arial" panose="020B0604020202020204" pitchFamily="34" charset="0"/>
                        </a:rPr>
                        <a:t>NHS board to review relevant data to establish EDI areas of concern and prioritise actions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Boards to receive EDI reporting data on a regular basis and discuss what it is telling us, including identifying areas of concern</a:t>
                      </a:r>
                    </a:p>
                    <a:p>
                      <a:pPr marL="171450" indent="-171450">
                        <a:buFont typeface="Arial" panose="020B0604020202020204" pitchFamily="34" charset="0"/>
                        <a:buChar cha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Develop a revised EDI governance and assurance framework to ensure clear progress and oversight of agreed actions</a:t>
                      </a:r>
                      <a:endParaRPr lang="en-GB" sz="1800" b="1" i="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latin typeface="Arial" panose="020B0604020202020204" pitchFamily="34" charset="0"/>
                          <a:cs typeface="Arial" panose="020B0604020202020204" pitchFamily="34" charset="0"/>
                        </a:rPr>
                        <a:t>By 31.3.24</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Identification of prioritised actions</a:t>
                      </a: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Revised framework in place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79525"/>
                  </a:ext>
                </a:extLst>
              </a:tr>
              <a:tr h="1884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3:</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Work closely with Divisions and teams to ensure that they develop practical actions, plans and SMART objectives around NBT’s key areas of EDI focus</a:t>
                      </a:r>
                      <a:r>
                        <a:rPr lang="en-GB" sz="1800" dirty="0">
                          <a:solidFill>
                            <a:schemeClr val="tx2"/>
                          </a:solidFill>
                          <a:latin typeface="Arial" panose="020B0604020202020204" pitchFamily="34" charset="0"/>
                          <a:cs typeface="Arial" panose="020B0604020202020204" pitchFamily="34" charset="0"/>
                        </a:rPr>
                        <a:t>.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Ensure that each Division works towards 2 EDI objectives and targets and that these are part of their core plans, </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Objectives to be linked to areas of concern or challenge in that Division/team</a:t>
                      </a:r>
                    </a:p>
                    <a:p>
                      <a:pPr marL="171450" indent="-171450">
                        <a:buFont typeface="Arial" panose="020B0604020202020204" pitchFamily="34" charset="0"/>
                        <a:buChar char="•"/>
                      </a:pPr>
                      <a:r>
                        <a:rPr lang="en-GB" sz="1800" b="1" i="1" dirty="0">
                          <a:solidFill>
                            <a:schemeClr val="tx2"/>
                          </a:solidFill>
                          <a:effectLst/>
                          <a:latin typeface="Arial" panose="020B0604020202020204" pitchFamily="34" charset="0"/>
                          <a:ea typeface="Calibri" panose="020F0502020204030204" pitchFamily="34" charset="0"/>
                          <a:cs typeface="Arial" panose="020B0604020202020204" pitchFamily="34" charset="0"/>
                        </a:rPr>
                        <a:t>Positive Action</a:t>
                      </a:r>
                      <a:r>
                        <a:rPr lang="en-GB" sz="1800" b="1" i="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to be a one of those core objectives for all Divisions as it will support  diversity, inclusion and disparity ratios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Divisional EDI plan and dashboard in place by 31 March 2024</a:t>
                      </a: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Regular EDI reviews occurring at DRs from 1.4.24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095555"/>
                  </a:ext>
                </a:extLst>
              </a:tr>
              <a:tr h="1884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4</a:t>
                      </a: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Grow and develop staff and Divisional engagement, understanding and knowledge of the EDI agenda</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Develop a new network of Divisional EDI ambassadors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Invest further in Staff Networks as a source of support, expertise and delivery of EDI priorities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Bring EDI training back ‘in-house’, review content and deliver to staff in a way that is accessible and sustainable. This to include specific cultural awareness training for teams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Ambassador network established; review </a:t>
                      </a:r>
                      <a:r>
                        <a:rPr lang="en-GB" sz="18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utlisation</a:t>
                      </a:r>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metrics</a:t>
                      </a: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Training underway</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721371"/>
                  </a:ext>
                </a:extLst>
              </a:tr>
            </a:tbl>
          </a:graphicData>
        </a:graphic>
      </p:graphicFrame>
      <p:pic>
        <p:nvPicPr>
          <p:cNvPr id="14" name="Picture 13">
            <a:extLst>
              <a:ext uri="{FF2B5EF4-FFF2-40B4-BE49-F238E27FC236}">
                <a16:creationId xmlns:a16="http://schemas.microsoft.com/office/drawing/2014/main" id="{894940C9-B53E-64AD-8322-ED4B0CAC9D1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9400" y="2363924"/>
            <a:ext cx="490325" cy="542331"/>
          </a:xfrm>
          <a:prstGeom prst="rect">
            <a:avLst/>
          </a:prstGeom>
        </p:spPr>
      </p:pic>
      <p:sp>
        <p:nvSpPr>
          <p:cNvPr id="22" name="Title 21">
            <a:extLst>
              <a:ext uri="{FF2B5EF4-FFF2-40B4-BE49-F238E27FC236}">
                <a16:creationId xmlns:a16="http://schemas.microsoft.com/office/drawing/2014/main" id="{86DE3E98-9404-BDD1-F43F-4B38BEF0C7C8}"/>
              </a:ext>
              <a:ext uri="{C183D7F6-B498-43B3-948B-1728B52AA6E4}">
                <adec:decorative xmlns:adec="http://schemas.microsoft.com/office/drawing/2017/decorative" val="1"/>
              </a:ext>
            </a:extLst>
          </p:cNvPr>
          <p:cNvSpPr txBox="1">
            <a:spLocks noGrp="1"/>
          </p:cNvSpPr>
          <p:nvPr>
            <p:ph type="title" idx="4294967295"/>
          </p:nvPr>
        </p:nvSpPr>
        <p:spPr>
          <a:xfrm>
            <a:off x="0" y="488917"/>
            <a:ext cx="12665075" cy="488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ctr" defTabSz="914400" rtl="0" eaLnBrk="1" fontAlgn="auto" latinLnBrk="0" hangingPunct="1">
              <a:lnSpc>
                <a:spcPts val="3079"/>
              </a:lnSpc>
              <a:spcBef>
                <a:spcPct val="0"/>
              </a:spcBef>
              <a:spcAft>
                <a:spcPts val="0"/>
              </a:spcAft>
              <a:buClrTx/>
              <a:buSzTx/>
              <a:buFontTx/>
              <a:buNone/>
              <a:tabLst/>
              <a:defRPr/>
            </a:pPr>
            <a:r>
              <a:rPr kumimoji="0" lang="en-US" sz="3200" b="1" i="0" u="none" strike="noStrike" kern="1200" cap="none" spc="70" normalizeH="0" baseline="0" noProof="0" dirty="0">
                <a:ln>
                  <a:noFill/>
                </a:ln>
                <a:solidFill>
                  <a:srgbClr val="009245"/>
                </a:solidFill>
                <a:effectLst/>
                <a:uLnTx/>
                <a:uFillTx/>
                <a:latin typeface="Arial" panose="020B0604020202020204" pitchFamily="34" charset="0"/>
                <a:ea typeface="+mn-ea"/>
                <a:cs typeface="Arial" panose="020B0604020202020204" pitchFamily="34" charset="0"/>
              </a:rPr>
              <a:t>Ensuring EDI Ownership &amp; Accountability</a:t>
            </a:r>
          </a:p>
        </p:txBody>
      </p:sp>
      <p:pic>
        <p:nvPicPr>
          <p:cNvPr id="9" name="Picture 8">
            <a:extLst>
              <a:ext uri="{FF2B5EF4-FFF2-40B4-BE49-F238E27FC236}">
                <a16:creationId xmlns:a16="http://schemas.microsoft.com/office/drawing/2014/main" id="{A88BE00D-579C-5862-512A-56A8E891DD8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9400" y="4156358"/>
            <a:ext cx="490325" cy="542331"/>
          </a:xfrm>
          <a:prstGeom prst="rect">
            <a:avLst/>
          </a:prstGeom>
        </p:spPr>
      </p:pic>
      <p:sp>
        <p:nvSpPr>
          <p:cNvPr id="13" name="Freeform 21">
            <a:extLst>
              <a:ext uri="{FF2B5EF4-FFF2-40B4-BE49-F238E27FC236}">
                <a16:creationId xmlns:a16="http://schemas.microsoft.com/office/drawing/2014/main" id="{D776D0A8-76F2-873A-B344-AF57722856EF}"/>
              </a:ext>
              <a:ext uri="{C183D7F6-B498-43B3-948B-1728B52AA6E4}">
                <adec:decorative xmlns:adec="http://schemas.microsoft.com/office/drawing/2017/decorative" val="1"/>
              </a:ext>
            </a:extLst>
          </p:cNvPr>
          <p:cNvSpPr/>
          <p:nvPr/>
        </p:nvSpPr>
        <p:spPr>
          <a:xfrm>
            <a:off x="381000" y="235435"/>
            <a:ext cx="800100" cy="906502"/>
          </a:xfrm>
          <a:custGeom>
            <a:avLst/>
            <a:gdLst/>
            <a:ahLst/>
            <a:cxnLst/>
            <a:rect l="l" t="t" r="r" b="b"/>
            <a:pathLst>
              <a:path w="1058545" h="1254572">
                <a:moveTo>
                  <a:pt x="0" y="0"/>
                </a:moveTo>
                <a:lnTo>
                  <a:pt x="1058545" y="0"/>
                </a:lnTo>
                <a:lnTo>
                  <a:pt x="1058545" y="1254572"/>
                </a:lnTo>
                <a:lnTo>
                  <a:pt x="0" y="12545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15" name="Picture 14">
            <a:extLst>
              <a:ext uri="{FF2B5EF4-FFF2-40B4-BE49-F238E27FC236}">
                <a16:creationId xmlns:a16="http://schemas.microsoft.com/office/drawing/2014/main" id="{39DAA1F2-C194-B558-39DD-20B4721CC4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9400" y="5108294"/>
            <a:ext cx="490325" cy="542331"/>
          </a:xfrm>
          <a:prstGeom prst="rect">
            <a:avLst/>
          </a:prstGeom>
        </p:spPr>
      </p:pic>
      <p:pic>
        <p:nvPicPr>
          <p:cNvPr id="17" name="Picture 16">
            <a:extLst>
              <a:ext uri="{FF2B5EF4-FFF2-40B4-BE49-F238E27FC236}">
                <a16:creationId xmlns:a16="http://schemas.microsoft.com/office/drawing/2014/main" id="{A43D08CF-EC87-054D-6C37-0713EFCB51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18200" y="6177440"/>
            <a:ext cx="541729" cy="599187"/>
          </a:xfrm>
          <a:prstGeom prst="rect">
            <a:avLst/>
          </a:prstGeom>
        </p:spPr>
      </p:pic>
      <p:sp>
        <p:nvSpPr>
          <p:cNvPr id="19" name="Freeform 26">
            <a:extLst>
              <a:ext uri="{FF2B5EF4-FFF2-40B4-BE49-F238E27FC236}">
                <a16:creationId xmlns:a16="http://schemas.microsoft.com/office/drawing/2014/main" id="{7750CD2C-C069-9BEC-7934-597A164E39E9}"/>
              </a:ext>
              <a:ext uri="{C183D7F6-B498-43B3-948B-1728B52AA6E4}">
                <adec:decorative xmlns:adec="http://schemas.microsoft.com/office/drawing/2017/decorative" val="1"/>
              </a:ext>
            </a:extLst>
          </p:cNvPr>
          <p:cNvSpPr/>
          <p:nvPr/>
        </p:nvSpPr>
        <p:spPr>
          <a:xfrm>
            <a:off x="14890559" y="5152789"/>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TextBox 29">
            <a:extLst>
              <a:ext uri="{FF2B5EF4-FFF2-40B4-BE49-F238E27FC236}">
                <a16:creationId xmlns:a16="http://schemas.microsoft.com/office/drawing/2014/main" id="{CCA16D73-7549-D7A4-0ECF-E45118EE1DB5}"/>
              </a:ext>
              <a:ext uri="{C183D7F6-B498-43B3-948B-1728B52AA6E4}">
                <adec:decorative xmlns:adec="http://schemas.microsoft.com/office/drawing/2017/decorative" val="1"/>
              </a:ext>
            </a:extLst>
          </p:cNvPr>
          <p:cNvSpPr txBox="1"/>
          <p:nvPr/>
        </p:nvSpPr>
        <p:spPr>
          <a:xfrm flipH="1">
            <a:off x="15150178" y="4910074"/>
            <a:ext cx="574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
        <p:nvSpPr>
          <p:cNvPr id="23" name="Freeform 26">
            <a:extLst>
              <a:ext uri="{FF2B5EF4-FFF2-40B4-BE49-F238E27FC236}">
                <a16:creationId xmlns:a16="http://schemas.microsoft.com/office/drawing/2014/main" id="{5DBD8504-1875-A55C-6084-A1F9F19D8924}"/>
              </a:ext>
              <a:ext uri="{C183D7F6-B498-43B3-948B-1728B52AA6E4}">
                <adec:decorative xmlns:adec="http://schemas.microsoft.com/office/drawing/2017/decorative" val="1"/>
              </a:ext>
            </a:extLst>
          </p:cNvPr>
          <p:cNvSpPr/>
          <p:nvPr/>
        </p:nvSpPr>
        <p:spPr>
          <a:xfrm>
            <a:off x="14796636" y="2374743"/>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TextBox 29">
            <a:extLst>
              <a:ext uri="{FF2B5EF4-FFF2-40B4-BE49-F238E27FC236}">
                <a16:creationId xmlns:a16="http://schemas.microsoft.com/office/drawing/2014/main" id="{F17733FC-97A0-5073-9D18-ADF7DF21830A}"/>
              </a:ext>
              <a:ext uri="{C183D7F6-B498-43B3-948B-1728B52AA6E4}">
                <adec:decorative xmlns:adec="http://schemas.microsoft.com/office/drawing/2017/decorative" val="1"/>
              </a:ext>
            </a:extLst>
          </p:cNvPr>
          <p:cNvSpPr txBox="1"/>
          <p:nvPr/>
        </p:nvSpPr>
        <p:spPr>
          <a:xfrm flipH="1">
            <a:off x="15086328" y="2089893"/>
            <a:ext cx="45719" cy="1744195"/>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1</a:t>
            </a:r>
          </a:p>
          <a:p>
            <a:pPr algn="ctr">
              <a:lnSpc>
                <a:spcPts val="7279"/>
              </a:lnSpc>
            </a:pPr>
            <a:endParaRPr lang="en-US" sz="3200" dirty="0">
              <a:solidFill>
                <a:srgbClr val="A5C7E6"/>
              </a:solidFill>
              <a:latin typeface="Canva Sans Bold"/>
            </a:endParaRPr>
          </a:p>
        </p:txBody>
      </p:sp>
      <p:sp>
        <p:nvSpPr>
          <p:cNvPr id="25" name="Freeform 26">
            <a:extLst>
              <a:ext uri="{FF2B5EF4-FFF2-40B4-BE49-F238E27FC236}">
                <a16:creationId xmlns:a16="http://schemas.microsoft.com/office/drawing/2014/main" id="{D11BF932-83B0-5490-60DF-550E1D1A6C15}"/>
              </a:ext>
              <a:ext uri="{C183D7F6-B498-43B3-948B-1728B52AA6E4}">
                <adec:decorative xmlns:adec="http://schemas.microsoft.com/office/drawing/2017/decorative" val="1"/>
              </a:ext>
            </a:extLst>
          </p:cNvPr>
          <p:cNvSpPr/>
          <p:nvPr/>
        </p:nvSpPr>
        <p:spPr>
          <a:xfrm>
            <a:off x="14857508" y="4181233"/>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TextBox 29">
            <a:extLst>
              <a:ext uri="{FF2B5EF4-FFF2-40B4-BE49-F238E27FC236}">
                <a16:creationId xmlns:a16="http://schemas.microsoft.com/office/drawing/2014/main" id="{09F4FB6E-ED56-7C79-2D7F-92495EA6B4B5}"/>
              </a:ext>
              <a:ext uri="{C183D7F6-B498-43B3-948B-1728B52AA6E4}">
                <adec:decorative xmlns:adec="http://schemas.microsoft.com/office/drawing/2017/decorative" val="1"/>
              </a:ext>
            </a:extLst>
          </p:cNvPr>
          <p:cNvSpPr txBox="1"/>
          <p:nvPr/>
        </p:nvSpPr>
        <p:spPr>
          <a:xfrm flipH="1">
            <a:off x="15133422" y="3896306"/>
            <a:ext cx="45719" cy="1744195"/>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1</a:t>
            </a:r>
          </a:p>
          <a:p>
            <a:pPr algn="ctr">
              <a:lnSpc>
                <a:spcPts val="7279"/>
              </a:lnSpc>
            </a:pPr>
            <a:endParaRPr lang="en-US" sz="3200" dirty="0">
              <a:solidFill>
                <a:srgbClr val="A5C7E6"/>
              </a:solidFill>
              <a:latin typeface="Canva Sans Bold"/>
            </a:endParaRPr>
          </a:p>
        </p:txBody>
      </p:sp>
      <p:sp>
        <p:nvSpPr>
          <p:cNvPr id="27" name="Freeform 26">
            <a:extLst>
              <a:ext uri="{FF2B5EF4-FFF2-40B4-BE49-F238E27FC236}">
                <a16:creationId xmlns:a16="http://schemas.microsoft.com/office/drawing/2014/main" id="{7BB06F43-543C-F177-5F27-6626A4EB6740}"/>
              </a:ext>
              <a:ext uri="{C183D7F6-B498-43B3-948B-1728B52AA6E4}">
                <adec:decorative xmlns:adec="http://schemas.microsoft.com/office/drawing/2017/decorative" val="1"/>
              </a:ext>
            </a:extLst>
          </p:cNvPr>
          <p:cNvSpPr/>
          <p:nvPr/>
        </p:nvSpPr>
        <p:spPr>
          <a:xfrm>
            <a:off x="14931631" y="6194757"/>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8" name="TextBox 29">
            <a:extLst>
              <a:ext uri="{FF2B5EF4-FFF2-40B4-BE49-F238E27FC236}">
                <a16:creationId xmlns:a16="http://schemas.microsoft.com/office/drawing/2014/main" id="{0F8CEDC6-E3DE-FB28-5894-4A46C668CF55}"/>
              </a:ext>
              <a:ext uri="{C183D7F6-B498-43B3-948B-1728B52AA6E4}">
                <adec:decorative xmlns:adec="http://schemas.microsoft.com/office/drawing/2017/decorative" val="1"/>
              </a:ext>
            </a:extLst>
          </p:cNvPr>
          <p:cNvSpPr txBox="1"/>
          <p:nvPr/>
        </p:nvSpPr>
        <p:spPr>
          <a:xfrm flipH="1">
            <a:off x="15218164" y="5936889"/>
            <a:ext cx="45719" cy="1744195"/>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2</a:t>
            </a:r>
          </a:p>
          <a:p>
            <a:pPr algn="ctr">
              <a:lnSpc>
                <a:spcPts val="7279"/>
              </a:lnSpc>
            </a:pPr>
            <a:endParaRPr lang="en-US" sz="3200" dirty="0">
              <a:solidFill>
                <a:srgbClr val="A5C7E6"/>
              </a:solidFill>
              <a:latin typeface="Canva Sans Bold"/>
            </a:endParaRPr>
          </a:p>
        </p:txBody>
      </p:sp>
      <p:pic>
        <p:nvPicPr>
          <p:cNvPr id="29" name="Picture 28">
            <a:extLst>
              <a:ext uri="{FF2B5EF4-FFF2-40B4-BE49-F238E27FC236}">
                <a16:creationId xmlns:a16="http://schemas.microsoft.com/office/drawing/2014/main" id="{F10B2825-400E-1AF1-6AD9-AA0B3801E7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248131" y="7330388"/>
            <a:ext cx="584352" cy="646331"/>
          </a:xfrm>
          <a:prstGeom prst="rect">
            <a:avLst/>
          </a:prstGeom>
        </p:spPr>
      </p:pic>
      <p:sp>
        <p:nvSpPr>
          <p:cNvPr id="30" name="Freeform 26">
            <a:extLst>
              <a:ext uri="{FF2B5EF4-FFF2-40B4-BE49-F238E27FC236}">
                <a16:creationId xmlns:a16="http://schemas.microsoft.com/office/drawing/2014/main" id="{91C16168-B26E-80C7-C95F-1840CB0C5198}"/>
              </a:ext>
              <a:ext uri="{C183D7F6-B498-43B3-948B-1728B52AA6E4}">
                <adec:decorative xmlns:adec="http://schemas.microsoft.com/office/drawing/2017/decorative" val="1"/>
              </a:ext>
            </a:extLst>
          </p:cNvPr>
          <p:cNvSpPr/>
          <p:nvPr/>
        </p:nvSpPr>
        <p:spPr>
          <a:xfrm>
            <a:off x="14923430" y="7385189"/>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1" name="TextBox 29">
            <a:extLst>
              <a:ext uri="{FF2B5EF4-FFF2-40B4-BE49-F238E27FC236}">
                <a16:creationId xmlns:a16="http://schemas.microsoft.com/office/drawing/2014/main" id="{829282A6-190F-D41A-7C32-60325D69FAE3}"/>
              </a:ext>
              <a:ext uri="{C183D7F6-B498-43B3-948B-1728B52AA6E4}">
                <adec:decorative xmlns:adec="http://schemas.microsoft.com/office/drawing/2017/decorative" val="1"/>
              </a:ext>
            </a:extLst>
          </p:cNvPr>
          <p:cNvSpPr txBox="1"/>
          <p:nvPr/>
        </p:nvSpPr>
        <p:spPr>
          <a:xfrm flipH="1">
            <a:off x="15184737" y="715901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
        <p:nvSpPr>
          <p:cNvPr id="3" name="TextBox 2">
            <a:extLst>
              <a:ext uri="{FF2B5EF4-FFF2-40B4-BE49-F238E27FC236}">
                <a16:creationId xmlns:a16="http://schemas.microsoft.com/office/drawing/2014/main" id="{A2D6B2D8-703C-714D-F7F2-34D672331D76}"/>
              </a:ext>
              <a:ext uri="{C183D7F6-B498-43B3-948B-1728B52AA6E4}">
                <adec:decorative xmlns:adec="http://schemas.microsoft.com/office/drawing/2017/decorative" val="1"/>
              </a:ext>
            </a:extLst>
          </p:cNvPr>
          <p:cNvSpPr txBox="1"/>
          <p:nvPr/>
        </p:nvSpPr>
        <p:spPr>
          <a:xfrm>
            <a:off x="342901" y="8797771"/>
            <a:ext cx="16459200" cy="646331"/>
          </a:xfrm>
          <a:prstGeom prst="rect">
            <a:avLst/>
          </a:prstGeom>
          <a:noFill/>
        </p:spPr>
        <p:txBody>
          <a:bodyPr wrap="square" rtlCol="0">
            <a:spAutoFit/>
          </a:bodyPr>
          <a:lstStyle/>
          <a:p>
            <a:r>
              <a:rPr lang="en-GB" b="1" i="1" dirty="0">
                <a:solidFill>
                  <a:schemeClr val="tx2"/>
                </a:solidFill>
              </a:rPr>
              <a:t>*Positive action is the deliberate use of proportionate measures to eliminate or reduce discrimination, or its effects to overcome disadvantage, or low participation in key areas  such as recruitment, education and training. It is for groups of people who share a ‘protected characteristic’ (for example, race, sex, or sexual orientation) in order to level the playing field</a:t>
            </a:r>
            <a:r>
              <a:rPr lang="en-GB" dirty="0"/>
              <a:t>.</a:t>
            </a:r>
          </a:p>
        </p:txBody>
      </p:sp>
    </p:spTree>
    <p:extLst>
      <p:ext uri="{BB962C8B-B14F-4D97-AF65-F5344CB8AC3E}">
        <p14:creationId xmlns:p14="http://schemas.microsoft.com/office/powerpoint/2010/main" val="7698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56D37-C4D7-5511-2329-B221F6A563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846566" y="2339501"/>
            <a:ext cx="1395716" cy="6682048"/>
          </a:xfrm>
          <a:prstGeom prst="rect">
            <a:avLst/>
          </a:prstGeom>
        </p:spPr>
      </p:pic>
      <p:pic>
        <p:nvPicPr>
          <p:cNvPr id="5" name="Picture 4" descr="This icon displays the heading 'Priority 2'">
            <a:extLst>
              <a:ext uri="{FF2B5EF4-FFF2-40B4-BE49-F238E27FC236}">
                <a16:creationId xmlns:a16="http://schemas.microsoft.com/office/drawing/2014/main" id="{A35135A1-D6A5-59D6-DA88-EA947E110D2A}"/>
              </a:ext>
            </a:extLst>
          </p:cNvPr>
          <p:cNvPicPr>
            <a:picLocks noChangeAspect="1"/>
          </p:cNvPicPr>
          <p:nvPr/>
        </p:nvPicPr>
        <p:blipFill>
          <a:blip r:embed="rId4"/>
          <a:stretch>
            <a:fillRect/>
          </a:stretch>
        </p:blipFill>
        <p:spPr>
          <a:xfrm>
            <a:off x="15416307" y="-6240"/>
            <a:ext cx="2426220" cy="1221653"/>
          </a:xfrm>
          <a:prstGeom prst="rect">
            <a:avLst/>
          </a:prstGeom>
        </p:spPr>
      </p:pic>
      <p:sp>
        <p:nvSpPr>
          <p:cNvPr id="13313" name="Text Placeholder 7">
            <a:extLst>
              <a:ext uri="{FF2B5EF4-FFF2-40B4-BE49-F238E27FC236}">
                <a16:creationId xmlns:a16="http://schemas.microsoft.com/office/drawing/2014/main" id="{3EA0C177-94AE-8540-80A3-DA0BFF335D1B}"/>
              </a:ext>
            </a:extLst>
          </p:cNvPr>
          <p:cNvSpPr>
            <a:spLocks noGrp="1"/>
          </p:cNvSpPr>
          <p:nvPr>
            <p:ph type="title" idx="4294967295"/>
          </p:nvPr>
        </p:nvSpPr>
        <p:spPr bwMode="auto">
          <a:xfrm>
            <a:off x="-1052513" y="468313"/>
            <a:ext cx="16498888" cy="8651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1" indent="0" algn="ctr" defTabSz="1371600" rtl="0" eaLnBrk="1" fontAlgn="auto" latinLnBrk="0" hangingPunct="1">
              <a:lnSpc>
                <a:spcPts val="3079"/>
              </a:lnSpc>
              <a:spcBef>
                <a:spcPct val="0"/>
              </a:spcBef>
              <a:spcAft>
                <a:spcPts val="600"/>
              </a:spcAft>
              <a:buClr>
                <a:schemeClr val="accent1"/>
              </a:buClr>
              <a:buSzTx/>
              <a:buFont typeface="Wingdings 3" pitchFamily="18" charset="2"/>
              <a:buNone/>
              <a:tabLst/>
              <a:defRPr/>
            </a:pPr>
            <a:r>
              <a:rPr kumimoji="0" lang="en-US" sz="3200" b="1" i="0" u="none" strike="noStrike" kern="1200" cap="none" spc="70" normalizeH="0" baseline="0" noProof="0" dirty="0">
                <a:ln>
                  <a:noFill/>
                </a:ln>
                <a:solidFill>
                  <a:srgbClr val="FF3131"/>
                </a:solidFill>
                <a:effectLst/>
                <a:uLnTx/>
                <a:uFillTx/>
                <a:latin typeface="Arial" panose="020B0604020202020204" pitchFamily="34" charset="0"/>
                <a:ea typeface="+mn-ea"/>
                <a:cs typeface="Arial" panose="020B0604020202020204" pitchFamily="34" charset="0"/>
              </a:rPr>
              <a:t>Eliminating discrimination, harassment, bullying &amp; violence</a:t>
            </a:r>
          </a:p>
        </p:txBody>
      </p:sp>
      <p:graphicFrame>
        <p:nvGraphicFramePr>
          <p:cNvPr id="4" name="Table 3">
            <a:extLst>
              <a:ext uri="{FF2B5EF4-FFF2-40B4-BE49-F238E27FC236}">
                <a16:creationId xmlns:a16="http://schemas.microsoft.com/office/drawing/2014/main" id="{988F8AD4-ADB0-B660-7ABB-74E368FD7AC9}"/>
              </a:ext>
            </a:extLst>
          </p:cNvPr>
          <p:cNvGraphicFramePr>
            <a:graphicFrameLocks noGrp="1"/>
          </p:cNvGraphicFramePr>
          <p:nvPr>
            <p:extLst>
              <p:ext uri="{D42A27DB-BD31-4B8C-83A1-F6EECF244321}">
                <p14:modId xmlns:p14="http://schemas.microsoft.com/office/powerpoint/2010/main" val="1797627139"/>
              </p:ext>
            </p:extLst>
          </p:nvPr>
        </p:nvGraphicFramePr>
        <p:xfrm>
          <a:off x="449513" y="1215414"/>
          <a:ext cx="16743918" cy="6682685"/>
        </p:xfrm>
        <a:graphic>
          <a:graphicData uri="http://schemas.openxmlformats.org/drawingml/2006/table">
            <a:tbl>
              <a:tblPr firstRow="1" firstCol="1" bandRow="1"/>
              <a:tblGrid>
                <a:gridCol w="3485120">
                  <a:extLst>
                    <a:ext uri="{9D8B030D-6E8A-4147-A177-3AD203B41FA5}">
                      <a16:colId xmlns:a16="http://schemas.microsoft.com/office/drawing/2014/main" val="2496626243"/>
                    </a:ext>
                  </a:extLst>
                </a:gridCol>
                <a:gridCol w="6150532">
                  <a:extLst>
                    <a:ext uri="{9D8B030D-6E8A-4147-A177-3AD203B41FA5}">
                      <a16:colId xmlns:a16="http://schemas.microsoft.com/office/drawing/2014/main" val="1237205655"/>
                    </a:ext>
                  </a:extLst>
                </a:gridCol>
                <a:gridCol w="1263691">
                  <a:extLst>
                    <a:ext uri="{9D8B030D-6E8A-4147-A177-3AD203B41FA5}">
                      <a16:colId xmlns:a16="http://schemas.microsoft.com/office/drawing/2014/main" val="2018293520"/>
                    </a:ext>
                  </a:extLst>
                </a:gridCol>
                <a:gridCol w="3819730">
                  <a:extLst>
                    <a:ext uri="{9D8B030D-6E8A-4147-A177-3AD203B41FA5}">
                      <a16:colId xmlns:a16="http://schemas.microsoft.com/office/drawing/2014/main" val="2021411050"/>
                    </a:ext>
                  </a:extLst>
                </a:gridCol>
                <a:gridCol w="2024845">
                  <a:extLst>
                    <a:ext uri="{9D8B030D-6E8A-4147-A177-3AD203B41FA5}">
                      <a16:colId xmlns:a16="http://schemas.microsoft.com/office/drawing/2014/main" val="1493003672"/>
                    </a:ext>
                  </a:extLst>
                </a:gridCol>
              </a:tblGrid>
              <a:tr h="937743">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How</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Success Metric</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r>
                        <a:rPr lang="en-GB" sz="1800" b="1" dirty="0">
                          <a:solidFill>
                            <a:schemeClr val="tx2"/>
                          </a:solidFill>
                          <a:effectLst/>
                          <a:latin typeface="Arial" panose="020B0604020202020204" pitchFamily="34" charset="0"/>
                          <a:cs typeface="Arial" panose="020B0604020202020204" pitchFamily="34" charset="0"/>
                        </a:rPr>
                        <a:t>Link to NHSE High Impact 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91235490"/>
                  </a:ext>
                </a:extLst>
              </a:tr>
              <a:tr h="32272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1: </a:t>
                      </a:r>
                      <a:r>
                        <a:rPr lang="en-GB" sz="1800" b="0" i="0" dirty="0">
                          <a:solidFill>
                            <a:schemeClr val="tx2"/>
                          </a:solidFill>
                          <a:effectLst/>
                          <a:latin typeface="Arial" panose="020B0604020202020204" pitchFamily="34" charset="0"/>
                          <a:cs typeface="Arial" panose="020B0604020202020204" pitchFamily="34" charset="0"/>
                        </a:rPr>
                        <a:t>Review data by protected characteristic on bullying, harassment, discrimination and violence.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data and intelligence through a wide range of mechanisms and sources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Utilise the Data Triangulation Group</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cs typeface="Arial" panose="020B0604020202020204" pitchFamily="34" charset="0"/>
                        </a:rPr>
                        <a:t>Review disciplinary and ER processes. Obtain insights on themes/trends and via case reviews</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cs typeface="Arial" panose="020B0604020202020204" pitchFamily="34" charset="0"/>
                        </a:rPr>
                        <a:t>Agree and set a reduction target</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cs typeface="Arial" panose="020B0604020202020204" pitchFamily="34" charset="0"/>
                        </a:rPr>
                        <a:t>Develop and implement a plan aligned to themes and data</a:t>
                      </a:r>
                    </a:p>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the effectiveness of </a:t>
                      </a:r>
                      <a:r>
                        <a:rPr lang="en-GB" sz="1800" b="0" i="1" dirty="0">
                          <a:solidFill>
                            <a:schemeClr val="tx2"/>
                          </a:solidFill>
                          <a:effectLst/>
                          <a:latin typeface="Arial" panose="020B0604020202020204" pitchFamily="34" charset="0"/>
                          <a:ea typeface="Calibri" panose="020F0502020204030204" pitchFamily="34" charset="0"/>
                          <a:cs typeface="Arial" panose="020B0604020202020204" pitchFamily="34" charset="0"/>
                        </a:rPr>
                        <a:t>‘Red Card to Racism/abuse’, </a:t>
                      </a: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refresh and re-launch programme</a:t>
                      </a:r>
                      <a:endParaRPr lang="en-GB" sz="1800" b="1" i="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Agree target and plan </a:t>
                      </a: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dirty="0">
                          <a:solidFill>
                            <a:schemeClr val="tx2"/>
                          </a:solidFill>
                          <a:latin typeface="Arial" panose="020B0604020202020204" pitchFamily="34" charset="0"/>
                          <a:cs typeface="Arial" panose="020B0604020202020204" pitchFamily="34" charset="0"/>
                        </a:rPr>
                        <a:t>Year-on-year reduction in incidents of bullying and harassment from staff (reduce from 23.5% </a:t>
                      </a:r>
                      <a:r>
                        <a:rPr lang="en-GB" sz="1800">
                          <a:solidFill>
                            <a:schemeClr val="tx2"/>
                          </a:solidFill>
                          <a:latin typeface="Arial" panose="020B0604020202020204" pitchFamily="34" charset="0"/>
                          <a:cs typeface="Arial" panose="020B0604020202020204" pitchFamily="34" charset="0"/>
                        </a:rPr>
                        <a:t>to ​</a:t>
                      </a:r>
                      <a:r>
                        <a:rPr lang="en-GB" sz="1800" dirty="0">
                          <a:solidFill>
                            <a:schemeClr val="tx2"/>
                          </a:solidFill>
                          <a:latin typeface="Arial" panose="020B0604020202020204" pitchFamily="34" charset="0"/>
                          <a:cs typeface="Arial" panose="020B0604020202020204" pitchFamily="34" charset="0"/>
                        </a:rPr>
                        <a:t>21% (B.A.ME staff) </a:t>
                      </a:r>
                    </a:p>
                    <a:p>
                      <a:r>
                        <a:rPr lang="en-GB" sz="1800" b="1" dirty="0">
                          <a:solidFill>
                            <a:schemeClr val="tx2"/>
                          </a:solidFill>
                          <a:latin typeface="Arial" panose="020B0604020202020204" pitchFamily="34" charset="0"/>
                          <a:cs typeface="Arial" panose="020B0604020202020204" pitchFamily="34" charset="0"/>
                        </a:rPr>
                        <a:t>NHS Staff Survey</a:t>
                      </a:r>
                    </a:p>
                    <a:p>
                      <a:endParaRPr lang="en-GB" sz="1800" b="1" dirty="0">
                        <a:solidFill>
                          <a:schemeClr val="tx2"/>
                        </a:solidFill>
                        <a:latin typeface="Arial" panose="020B0604020202020204" pitchFamily="34" charset="0"/>
                        <a:cs typeface="Arial" panose="020B0604020202020204" pitchFamily="34" charset="0"/>
                      </a:endParaRPr>
                    </a:p>
                    <a:p>
                      <a:pPr marL="0" indent="0">
                        <a:buFontTx/>
                        <a:buNone/>
                      </a:pPr>
                      <a:r>
                        <a:rPr lang="en-GB" sz="1800" dirty="0">
                          <a:solidFill>
                            <a:schemeClr val="tx2"/>
                          </a:solidFill>
                          <a:latin typeface="Arial" panose="020B0604020202020204" pitchFamily="34" charset="0"/>
                          <a:cs typeface="Arial" panose="020B0604020202020204" pitchFamily="34" charset="0"/>
                        </a:rPr>
                        <a:t>Improvement in staff survey results on discrimination from line manager: B.A.ME staff: reduce from 17% to 15% to 10% over 2 years </a:t>
                      </a:r>
                    </a:p>
                    <a:p>
                      <a:pPr marL="0" indent="0">
                        <a:buFontTx/>
                        <a:buNone/>
                      </a:pPr>
                      <a:r>
                        <a:rPr lang="en-GB" sz="1800" dirty="0">
                          <a:solidFill>
                            <a:schemeClr val="tx2"/>
                          </a:solidFill>
                          <a:latin typeface="Arial" panose="020B0604020202020204" pitchFamily="34" charset="0"/>
                          <a:cs typeface="Arial" panose="020B0604020202020204" pitchFamily="34" charset="0"/>
                        </a:rPr>
                        <a:t>Disabled staff reduce from 13.4% to 10% to 8% over 2 years</a:t>
                      </a:r>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dirty="0">
                        <a:solidFill>
                          <a:schemeClr val="tx2"/>
                        </a:solidFill>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2178782">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3: </a:t>
                      </a: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Create an environment where staff feel able to speak up and raise concerns with specific focus on the impact of culture and protected characteristics on speaking up.</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Review and refresh as necessary all of our ‘speaking up’ processes; </a:t>
                      </a:r>
                    </a:p>
                    <a:p>
                      <a:pPr marL="171450" indent="-171450">
                        <a:buFont typeface="Arial" panose="020B0604020202020204" pitchFamily="34" charset="0"/>
                        <a:buChar char="•"/>
                      </a:pP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Ensure comprehensive psychological support for all individuals who report that they have been a victim of bullying, harassment, racism, discrimination or violence </a:t>
                      </a:r>
                    </a:p>
                    <a:p>
                      <a:pPr marL="171450" indent="-171450">
                        <a:buFont typeface="Arial" panose="020B0604020202020204" pitchFamily="34" charset="0"/>
                        <a:buChar char="•"/>
                      </a:pP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Ensure mechanisms are in place so that staff who raise concerns are protected and feel safe</a:t>
                      </a:r>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From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Improvement in staff survey results on these questions, when analysed by protected characteristic</a:t>
                      </a: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Data Triangulation Group metrics</a:t>
                      </a: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636523"/>
                  </a:ext>
                </a:extLst>
              </a:tr>
            </a:tbl>
          </a:graphicData>
        </a:graphic>
      </p:graphicFrame>
      <p:sp>
        <p:nvSpPr>
          <p:cNvPr id="6" name="Freeform 34">
            <a:extLst>
              <a:ext uri="{FF2B5EF4-FFF2-40B4-BE49-F238E27FC236}">
                <a16:creationId xmlns:a16="http://schemas.microsoft.com/office/drawing/2014/main" id="{7B59A245-FA9E-1285-A994-D4D7CF77B53E}"/>
              </a:ext>
              <a:ext uri="{C183D7F6-B498-43B3-948B-1728B52AA6E4}">
                <adec:decorative xmlns:adec="http://schemas.microsoft.com/office/drawing/2017/decorative" val="1"/>
              </a:ext>
            </a:extLst>
          </p:cNvPr>
          <p:cNvSpPr/>
          <p:nvPr/>
        </p:nvSpPr>
        <p:spPr>
          <a:xfrm rot="-98960">
            <a:off x="314625" y="304281"/>
            <a:ext cx="655142" cy="692188"/>
          </a:xfrm>
          <a:custGeom>
            <a:avLst/>
            <a:gdLst/>
            <a:ahLst/>
            <a:cxnLst/>
            <a:rect l="l" t="t" r="r" b="b"/>
            <a:pathLst>
              <a:path w="834290" h="1097750">
                <a:moveTo>
                  <a:pt x="0" y="0"/>
                </a:moveTo>
                <a:lnTo>
                  <a:pt x="834289" y="0"/>
                </a:lnTo>
                <a:lnTo>
                  <a:pt x="834289" y="1097749"/>
                </a:lnTo>
                <a:lnTo>
                  <a:pt x="0" y="1097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7"/>
          <a:srcRect t="65215" r="3181"/>
          <a:stretch/>
        </p:blipFill>
        <p:spPr>
          <a:xfrm>
            <a:off x="0" y="9544019"/>
            <a:ext cx="16135200" cy="742981"/>
          </a:xfrm>
          <a:prstGeom prst="rect">
            <a:avLst/>
          </a:prstGeom>
        </p:spPr>
      </p:pic>
      <p:pic>
        <p:nvPicPr>
          <p:cNvPr id="7" name="Picture 6" descr="This is a tick which shows that the action is aligned to  NHSE High Impact action 6">
            <a:extLst>
              <a:ext uri="{FF2B5EF4-FFF2-40B4-BE49-F238E27FC236}">
                <a16:creationId xmlns:a16="http://schemas.microsoft.com/office/drawing/2014/main" id="{D49AFD04-33B1-9962-A659-F690A7FEF30B}"/>
              </a:ext>
            </a:extLst>
          </p:cNvPr>
          <p:cNvPicPr>
            <a:picLocks noChangeAspect="1"/>
          </p:cNvPicPr>
          <p:nvPr/>
        </p:nvPicPr>
        <p:blipFill>
          <a:blip r:embed="rId8"/>
          <a:stretch>
            <a:fillRect/>
          </a:stretch>
        </p:blipFill>
        <p:spPr>
          <a:xfrm>
            <a:off x="15421285" y="2339501"/>
            <a:ext cx="490325" cy="542331"/>
          </a:xfrm>
          <a:prstGeom prst="rect">
            <a:avLst/>
          </a:prstGeom>
        </p:spPr>
      </p:pic>
      <p:sp>
        <p:nvSpPr>
          <p:cNvPr id="9" name="Freeform 26">
            <a:extLst>
              <a:ext uri="{FF2B5EF4-FFF2-40B4-BE49-F238E27FC236}">
                <a16:creationId xmlns:a16="http://schemas.microsoft.com/office/drawing/2014/main" id="{C2F5B9F4-BFC6-2F0D-6C53-D16EC65A61A7}"/>
              </a:ext>
              <a:ext uri="{C183D7F6-B498-43B3-948B-1728B52AA6E4}">
                <adec:decorative xmlns:adec="http://schemas.microsoft.com/office/drawing/2017/decorative" val="1"/>
              </a:ext>
            </a:extLst>
          </p:cNvPr>
          <p:cNvSpPr/>
          <p:nvPr/>
        </p:nvSpPr>
        <p:spPr>
          <a:xfrm>
            <a:off x="16012858" y="233950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29">
            <a:extLst>
              <a:ext uri="{FF2B5EF4-FFF2-40B4-BE49-F238E27FC236}">
                <a16:creationId xmlns:a16="http://schemas.microsoft.com/office/drawing/2014/main" id="{6DEB304D-D872-58F3-60AE-7CA0764AD288}"/>
              </a:ext>
            </a:extLst>
          </p:cNvPr>
          <p:cNvSpPr txBox="1"/>
          <p:nvPr/>
        </p:nvSpPr>
        <p:spPr>
          <a:xfrm flipH="1">
            <a:off x="16287093" y="208202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pic>
        <p:nvPicPr>
          <p:cNvPr id="14" name="Picture 13" descr="This is a tick which shows that the action is aligned to  NHSE High Impact action 6">
            <a:extLst>
              <a:ext uri="{FF2B5EF4-FFF2-40B4-BE49-F238E27FC236}">
                <a16:creationId xmlns:a16="http://schemas.microsoft.com/office/drawing/2014/main" id="{C22663B1-574B-D61F-1F73-ED844DFEA84E}"/>
              </a:ext>
            </a:extLst>
          </p:cNvPr>
          <p:cNvPicPr>
            <a:picLocks noChangeAspect="1"/>
          </p:cNvPicPr>
          <p:nvPr/>
        </p:nvPicPr>
        <p:blipFill>
          <a:blip r:embed="rId8"/>
          <a:stretch>
            <a:fillRect/>
          </a:stretch>
        </p:blipFill>
        <p:spPr>
          <a:xfrm>
            <a:off x="15307390" y="5885053"/>
            <a:ext cx="490325" cy="542331"/>
          </a:xfrm>
          <a:prstGeom prst="rect">
            <a:avLst/>
          </a:prstGeom>
        </p:spPr>
      </p:pic>
      <p:sp>
        <p:nvSpPr>
          <p:cNvPr id="15" name="Freeform 26">
            <a:extLst>
              <a:ext uri="{FF2B5EF4-FFF2-40B4-BE49-F238E27FC236}">
                <a16:creationId xmlns:a16="http://schemas.microsoft.com/office/drawing/2014/main" id="{D8A6FE47-7A68-DDB2-8848-D225D1B0BAC9}"/>
              </a:ext>
              <a:ext uri="{C183D7F6-B498-43B3-948B-1728B52AA6E4}">
                <adec:decorative xmlns:adec="http://schemas.microsoft.com/office/drawing/2017/decorative" val="1"/>
              </a:ext>
            </a:extLst>
          </p:cNvPr>
          <p:cNvSpPr/>
          <p:nvPr/>
        </p:nvSpPr>
        <p:spPr>
          <a:xfrm>
            <a:off x="15917686" y="5865284"/>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29">
            <a:extLst>
              <a:ext uri="{FF2B5EF4-FFF2-40B4-BE49-F238E27FC236}">
                <a16:creationId xmlns:a16="http://schemas.microsoft.com/office/drawing/2014/main" id="{E9279C5D-6999-80BC-C148-A41C7DDE2FDC}"/>
              </a:ext>
            </a:extLst>
          </p:cNvPr>
          <p:cNvSpPr txBox="1"/>
          <p:nvPr/>
        </p:nvSpPr>
        <p:spPr>
          <a:xfrm flipH="1">
            <a:off x="16174610" y="561218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pic>
        <p:nvPicPr>
          <p:cNvPr id="17" name="Picture 16" descr="This is a tick which shows that the action is aligned to  NHSE High Impact action 6">
            <a:extLst>
              <a:ext uri="{FF2B5EF4-FFF2-40B4-BE49-F238E27FC236}">
                <a16:creationId xmlns:a16="http://schemas.microsoft.com/office/drawing/2014/main" id="{4411436D-B06C-E608-E3DC-1BB13635555D}"/>
              </a:ext>
            </a:extLst>
          </p:cNvPr>
          <p:cNvPicPr>
            <a:picLocks noChangeAspect="1"/>
          </p:cNvPicPr>
          <p:nvPr/>
        </p:nvPicPr>
        <p:blipFill>
          <a:blip r:embed="rId8"/>
          <a:stretch>
            <a:fillRect/>
          </a:stretch>
        </p:blipFill>
        <p:spPr>
          <a:xfrm>
            <a:off x="15271203" y="7284774"/>
            <a:ext cx="490325" cy="542331"/>
          </a:xfrm>
          <a:prstGeom prst="rect">
            <a:avLst/>
          </a:prstGeom>
        </p:spPr>
      </p:pic>
      <p:sp>
        <p:nvSpPr>
          <p:cNvPr id="18" name="Freeform 26">
            <a:extLst>
              <a:ext uri="{FF2B5EF4-FFF2-40B4-BE49-F238E27FC236}">
                <a16:creationId xmlns:a16="http://schemas.microsoft.com/office/drawing/2014/main" id="{DC078CCD-A020-C503-F06E-7C33EA6CD41A}"/>
              </a:ext>
              <a:ext uri="{C183D7F6-B498-43B3-948B-1728B52AA6E4}">
                <adec:decorative xmlns:adec="http://schemas.microsoft.com/office/drawing/2017/decorative" val="1"/>
              </a:ext>
            </a:extLst>
          </p:cNvPr>
          <p:cNvSpPr/>
          <p:nvPr/>
        </p:nvSpPr>
        <p:spPr>
          <a:xfrm>
            <a:off x="15867154" y="727127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29">
            <a:extLst>
              <a:ext uri="{FF2B5EF4-FFF2-40B4-BE49-F238E27FC236}">
                <a16:creationId xmlns:a16="http://schemas.microsoft.com/office/drawing/2014/main" id="{E50560BF-F797-9FC6-850A-539DCEF830C9}"/>
              </a:ext>
            </a:extLst>
          </p:cNvPr>
          <p:cNvSpPr txBox="1"/>
          <p:nvPr/>
        </p:nvSpPr>
        <p:spPr>
          <a:xfrm flipH="1">
            <a:off x="16151750" y="701384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Tree>
    <p:extLst>
      <p:ext uri="{BB962C8B-B14F-4D97-AF65-F5344CB8AC3E}">
        <p14:creationId xmlns:p14="http://schemas.microsoft.com/office/powerpoint/2010/main" val="11085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56D37-C4D7-5511-2329-B221F6A563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846566" y="2339501"/>
            <a:ext cx="1395716" cy="6682048"/>
          </a:xfrm>
          <a:prstGeom prst="rect">
            <a:avLst/>
          </a:prstGeom>
        </p:spPr>
      </p:pic>
      <p:graphicFrame>
        <p:nvGraphicFramePr>
          <p:cNvPr id="4" name="Table 3">
            <a:extLst>
              <a:ext uri="{FF2B5EF4-FFF2-40B4-BE49-F238E27FC236}">
                <a16:creationId xmlns:a16="http://schemas.microsoft.com/office/drawing/2014/main" id="{988F8AD4-ADB0-B660-7ABB-74E368FD7A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5732971"/>
              </p:ext>
            </p:extLst>
          </p:nvPr>
        </p:nvGraphicFramePr>
        <p:xfrm>
          <a:off x="449513" y="1312517"/>
          <a:ext cx="16743918" cy="7874028"/>
        </p:xfrm>
        <a:graphic>
          <a:graphicData uri="http://schemas.openxmlformats.org/drawingml/2006/table">
            <a:tbl>
              <a:tblPr firstRow="1" firstCol="1" bandRow="1"/>
              <a:tblGrid>
                <a:gridCol w="4122487">
                  <a:extLst>
                    <a:ext uri="{9D8B030D-6E8A-4147-A177-3AD203B41FA5}">
                      <a16:colId xmlns:a16="http://schemas.microsoft.com/office/drawing/2014/main" val="2496626243"/>
                    </a:ext>
                  </a:extLst>
                </a:gridCol>
                <a:gridCol w="5513165">
                  <a:extLst>
                    <a:ext uri="{9D8B030D-6E8A-4147-A177-3AD203B41FA5}">
                      <a16:colId xmlns:a16="http://schemas.microsoft.com/office/drawing/2014/main" val="1237205655"/>
                    </a:ext>
                  </a:extLst>
                </a:gridCol>
                <a:gridCol w="1263691">
                  <a:extLst>
                    <a:ext uri="{9D8B030D-6E8A-4147-A177-3AD203B41FA5}">
                      <a16:colId xmlns:a16="http://schemas.microsoft.com/office/drawing/2014/main" val="2018293520"/>
                    </a:ext>
                  </a:extLst>
                </a:gridCol>
                <a:gridCol w="3819730">
                  <a:extLst>
                    <a:ext uri="{9D8B030D-6E8A-4147-A177-3AD203B41FA5}">
                      <a16:colId xmlns:a16="http://schemas.microsoft.com/office/drawing/2014/main" val="2021411050"/>
                    </a:ext>
                  </a:extLst>
                </a:gridCol>
                <a:gridCol w="2024845">
                  <a:extLst>
                    <a:ext uri="{9D8B030D-6E8A-4147-A177-3AD203B41FA5}">
                      <a16:colId xmlns:a16="http://schemas.microsoft.com/office/drawing/2014/main" val="1493003672"/>
                    </a:ext>
                  </a:extLst>
                </a:gridCol>
              </a:tblGrid>
              <a:tr h="959499">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How</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Success Metric</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r>
                        <a:rPr lang="en-GB" sz="1800" b="1" dirty="0">
                          <a:solidFill>
                            <a:schemeClr val="tx2"/>
                          </a:solidFill>
                          <a:effectLst/>
                          <a:latin typeface="Arial" panose="020B0604020202020204" pitchFamily="34" charset="0"/>
                          <a:cs typeface="Arial" panose="020B0604020202020204" pitchFamily="34" charset="0"/>
                        </a:rPr>
                        <a:t>Link to NHSE High Impact Action?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91235490"/>
                  </a:ext>
                </a:extLst>
              </a:tr>
              <a:tr h="27969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1: </a:t>
                      </a:r>
                      <a:r>
                        <a:rPr lang="en-GB" sz="1800" b="0" kern="1200" dirty="0">
                          <a:solidFill>
                            <a:schemeClr val="tx2"/>
                          </a:solidFill>
                          <a:effectLst/>
                          <a:latin typeface="Arial" panose="020B0604020202020204" pitchFamily="34" charset="0"/>
                          <a:cs typeface="Arial" panose="020B0604020202020204" pitchFamily="34" charset="0"/>
                        </a:rPr>
                        <a:t>Enhance our induction, onboarding and development programme for internationally recruited staff.</a:t>
                      </a:r>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Implement the NHSE recommendations including clear communication, guidance and support, a comprehensive onboarding programme for international recruits. Cultural awareness training. Ensuring access to development opportunities. </a:t>
                      </a:r>
                    </a:p>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Implement the ‘Adapt’ programme for international recruits</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31.3.24</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Seek feedback from international staff after 1 and 3 months in post to assess effectiveness of pre-appointment support</a:t>
                      </a:r>
                    </a:p>
                    <a:p>
                      <a:pPr>
                        <a:lnSpc>
                          <a:spcPct val="107000"/>
                        </a:lnSpc>
                        <a:spcAft>
                          <a:spcPts val="800"/>
                        </a:spcAft>
                      </a:pPr>
                      <a:r>
                        <a:rPr lang="en-GB" sz="1800" kern="1200" dirty="0">
                          <a:solidFill>
                            <a:schemeClr val="tx2"/>
                          </a:solidFill>
                          <a:effectLst/>
                          <a:latin typeface="Arial" panose="020B0604020202020204" pitchFamily="34" charset="0"/>
                          <a:ea typeface="Calibri" panose="020F0502020204030204" pitchFamily="34" charset="0"/>
                          <a:cs typeface="Arial" panose="020B0604020202020204" pitchFamily="34" charset="0"/>
                        </a:rPr>
                        <a:t>Utilise/review Post-grad department systems, data  and feedback on induction and on-boarding for IMGs</a:t>
                      </a:r>
                    </a:p>
                    <a:p>
                      <a:pPr>
                        <a:lnSpc>
                          <a:spcPct val="107000"/>
                        </a:lnSpc>
                        <a:spcAft>
                          <a:spcPts val="800"/>
                        </a:spcAft>
                      </a:pPr>
                      <a:endParaRPr lang="en-GB"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dirty="0">
                        <a:solidFill>
                          <a:schemeClr val="tx2"/>
                        </a:solidFill>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1495883">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2: </a:t>
                      </a:r>
                      <a:r>
                        <a:rPr lang="en-GB" sz="1800" b="0" kern="1200" dirty="0">
                          <a:solidFill>
                            <a:schemeClr val="tx2"/>
                          </a:solidFill>
                          <a:effectLst/>
                          <a:latin typeface="Arial" panose="020B0604020202020204" pitchFamily="34" charset="0"/>
                          <a:cs typeface="Arial" panose="020B0604020202020204" pitchFamily="34" charset="0"/>
                        </a:rPr>
                        <a:t>Create and implement a talent management plan to improve the diversity of executive and senior leadership teams.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Review current data</a:t>
                      </a:r>
                      <a:endParaRPr lang="en-GB" sz="1800" b="0" i="0"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800" kern="1200" dirty="0">
                          <a:solidFill>
                            <a:schemeClr val="tx2"/>
                          </a:solidFill>
                          <a:effectLst/>
                          <a:latin typeface="Arial" panose="020B0604020202020204" pitchFamily="34" charset="0"/>
                          <a:cs typeface="Arial" panose="020B0604020202020204" pitchFamily="34" charset="0"/>
                        </a:rPr>
                        <a:t>Develop action plan and associated steps to achieve this. </a:t>
                      </a:r>
                    </a:p>
                    <a:p>
                      <a:pPr marL="0" indent="0">
                        <a:buFont typeface="Arial" panose="020B0604020202020204" pitchFamily="34" charset="0"/>
                        <a:buNone/>
                      </a:pPr>
                      <a:endParaRPr lang="en-GB"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latin typeface="Arial" panose="020B0604020202020204" pitchFamily="34" charset="0"/>
                          <a:cs typeface="Arial" panose="020B0604020202020204" pitchFamily="34" charset="0"/>
                        </a:rPr>
                        <a:t>By 31.3.24</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Improved EMT, SLG and Board diversity</a:t>
                      </a:r>
                      <a:endParaRPr lang="en-GB"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79525"/>
                  </a:ext>
                </a:extLst>
              </a:tr>
              <a:tr h="2570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Action 3: </a:t>
                      </a:r>
                      <a:r>
                        <a:rPr lang="en-GB" sz="1800" b="0" kern="1200" dirty="0">
                          <a:solidFill>
                            <a:schemeClr val="tx2"/>
                          </a:solidFill>
                          <a:effectLst/>
                          <a:latin typeface="Arial" panose="020B0604020202020204" pitchFamily="34" charset="0"/>
                          <a:cs typeface="Arial" panose="020B0604020202020204" pitchFamily="34" charset="0"/>
                        </a:rPr>
                        <a:t>Action 3: Implement a plan to widen recruitment opportunities within local communities, aligned to the NHS Long Term Workforce Plan. Include the creation of career pathways into the NHS such as apprenticeship programmes and graduate management training schemes. </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Progress Fairer Recruitment project including reduction of the Trust’s disparity ratio.</a:t>
                      </a:r>
                    </a:p>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Sign up to and participate in the ICS-led ‘Diverse Panel Pool’ project</a:t>
                      </a:r>
                      <a:endParaRPr lang="en-GB" sz="1800" dirty="0">
                        <a:solidFill>
                          <a:schemeClr val="tx2"/>
                        </a:solidFill>
                        <a:effectLst/>
                        <a:latin typeface="Arial" panose="020B06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200" dirty="0">
                          <a:solidFill>
                            <a:schemeClr val="tx2"/>
                          </a:solidFill>
                          <a:effectLst/>
                          <a:latin typeface="Arial" panose="020B0604020202020204" pitchFamily="34" charset="0"/>
                          <a:cs typeface="Arial" panose="020B0604020202020204" pitchFamily="34" charset="0"/>
                        </a:rPr>
                        <a:t>Implement Commitment to our Community plan to increase new hires from our most deprived communities.</a:t>
                      </a:r>
                      <a:r>
                        <a:rPr kumimoji="0" lang="en-GB"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30.06.24</a:t>
                      </a: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By 31.10.23</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Reduction in disparity ratio</a:t>
                      </a:r>
                      <a:endParaRPr lang="en-GB" sz="1800" dirty="0">
                        <a:solidFill>
                          <a:schemeClr val="tx2"/>
                        </a:solidFill>
                        <a:effectLst/>
                        <a:latin typeface="Arial" panose="020B0604020202020204" pitchFamily="34" charset="0"/>
                        <a:cs typeface="Arial" panose="020B0604020202020204" pitchFamily="34" charset="0"/>
                      </a:endParaRPr>
                    </a:p>
                    <a:p>
                      <a:pPr>
                        <a:lnSpc>
                          <a:spcPct val="107000"/>
                        </a:lnSpc>
                        <a:spcAft>
                          <a:spcPts val="800"/>
                        </a:spcAft>
                      </a:pPr>
                      <a:r>
                        <a:rPr lang="en-GB" sz="1800" kern="1200" dirty="0">
                          <a:solidFill>
                            <a:schemeClr val="tx2"/>
                          </a:solidFill>
                          <a:effectLst/>
                          <a:latin typeface="Arial" panose="020B0604020202020204" pitchFamily="34" charset="0"/>
                          <a:cs typeface="Arial" panose="020B0604020202020204" pitchFamily="34" charset="0"/>
                        </a:rPr>
                        <a:t>Increase in new hires from our most deprived communities </a:t>
                      </a:r>
                    </a:p>
                    <a:p>
                      <a:pPr>
                        <a:lnSpc>
                          <a:spcPct val="107000"/>
                        </a:lnSpc>
                        <a:spcAft>
                          <a:spcPts val="800"/>
                        </a:spcAft>
                      </a:pPr>
                      <a:r>
                        <a:rPr lang="en-GB" sz="1800" i="1" kern="1200" dirty="0">
                          <a:solidFill>
                            <a:schemeClr val="tx2"/>
                          </a:solidFill>
                          <a:effectLst/>
                          <a:latin typeface="Arial" panose="020B0604020202020204" pitchFamily="34" charset="0"/>
                          <a:ea typeface="Calibri" panose="020F0502020204030204" pitchFamily="34" charset="0"/>
                          <a:cs typeface="Arial" panose="020B0604020202020204" pitchFamily="34" charset="0"/>
                        </a:rPr>
                        <a:t>Specific metric to be agreed/defined</a:t>
                      </a:r>
                      <a:endParaRPr lang="en-GB" sz="1800" i="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p>
                      <a:endParaRPr lang="en-GB" sz="2000" b="1" i="0" dirty="0">
                        <a:solidFill>
                          <a:schemeClr val="tx2"/>
                        </a:solidFill>
                        <a:effectLst/>
                        <a:latin typeface="+mn-lt"/>
                        <a:ea typeface="Calibri" panose="020F0502020204030204" pitchFamily="34" charset="0"/>
                        <a:cs typeface="Times New Roman" panose="02020603050405020304" pitchFamily="18"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636523"/>
                  </a:ext>
                </a:extLst>
              </a:tr>
            </a:tbl>
          </a:graphicData>
        </a:graphic>
      </p:graphicFrame>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4"/>
          <a:srcRect t="65215" r="3181"/>
          <a:stretch/>
        </p:blipFill>
        <p:spPr>
          <a:xfrm>
            <a:off x="0" y="9311989"/>
            <a:ext cx="16135200" cy="975011"/>
          </a:xfrm>
          <a:prstGeom prst="rect">
            <a:avLst/>
          </a:prstGeom>
        </p:spPr>
      </p:pic>
      <p:pic>
        <p:nvPicPr>
          <p:cNvPr id="7" name="Picture 6">
            <a:extLst>
              <a:ext uri="{FF2B5EF4-FFF2-40B4-BE49-F238E27FC236}">
                <a16:creationId xmlns:a16="http://schemas.microsoft.com/office/drawing/2014/main" id="{D49AFD04-33B1-9962-A659-F690A7FEF30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421285" y="2339501"/>
            <a:ext cx="490325" cy="542331"/>
          </a:xfrm>
          <a:prstGeom prst="rect">
            <a:avLst/>
          </a:prstGeom>
        </p:spPr>
      </p:pic>
      <p:sp>
        <p:nvSpPr>
          <p:cNvPr id="9" name="Freeform 26">
            <a:extLst>
              <a:ext uri="{FF2B5EF4-FFF2-40B4-BE49-F238E27FC236}">
                <a16:creationId xmlns:a16="http://schemas.microsoft.com/office/drawing/2014/main" id="{C2F5B9F4-BFC6-2F0D-6C53-D16EC65A61A7}"/>
              </a:ext>
              <a:ext uri="{C183D7F6-B498-43B3-948B-1728B52AA6E4}">
                <adec:decorative xmlns:adec="http://schemas.microsoft.com/office/drawing/2017/decorative" val="1"/>
              </a:ext>
            </a:extLst>
          </p:cNvPr>
          <p:cNvSpPr/>
          <p:nvPr/>
        </p:nvSpPr>
        <p:spPr>
          <a:xfrm>
            <a:off x="16012858" y="233950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29">
            <a:extLst>
              <a:ext uri="{FF2B5EF4-FFF2-40B4-BE49-F238E27FC236}">
                <a16:creationId xmlns:a16="http://schemas.microsoft.com/office/drawing/2014/main" id="{6DEB304D-D872-58F3-60AE-7CA0764AD288}"/>
              </a:ext>
              <a:ext uri="{C183D7F6-B498-43B3-948B-1728B52AA6E4}">
                <adec:decorative xmlns:adec="http://schemas.microsoft.com/office/drawing/2017/decorative" val="1"/>
              </a:ext>
            </a:extLst>
          </p:cNvPr>
          <p:cNvSpPr txBox="1"/>
          <p:nvPr/>
        </p:nvSpPr>
        <p:spPr>
          <a:xfrm flipH="1">
            <a:off x="16287093" y="208202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5</a:t>
            </a:r>
          </a:p>
        </p:txBody>
      </p:sp>
      <p:pic>
        <p:nvPicPr>
          <p:cNvPr id="17" name="Picture 16">
            <a:extLst>
              <a:ext uri="{FF2B5EF4-FFF2-40B4-BE49-F238E27FC236}">
                <a16:creationId xmlns:a16="http://schemas.microsoft.com/office/drawing/2014/main" id="{4411436D-B06C-E608-E3DC-1BB13635555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98010" y="7199514"/>
            <a:ext cx="490325" cy="542331"/>
          </a:xfrm>
          <a:prstGeom prst="rect">
            <a:avLst/>
          </a:prstGeom>
        </p:spPr>
      </p:pic>
      <p:sp>
        <p:nvSpPr>
          <p:cNvPr id="18" name="Freeform 26">
            <a:extLst>
              <a:ext uri="{FF2B5EF4-FFF2-40B4-BE49-F238E27FC236}">
                <a16:creationId xmlns:a16="http://schemas.microsoft.com/office/drawing/2014/main" id="{DC078CCD-A020-C503-F06E-7C33EA6CD41A}"/>
              </a:ext>
              <a:ext uri="{C183D7F6-B498-43B3-948B-1728B52AA6E4}">
                <adec:decorative xmlns:adec="http://schemas.microsoft.com/office/drawing/2017/decorative" val="1"/>
              </a:ext>
            </a:extLst>
          </p:cNvPr>
          <p:cNvSpPr/>
          <p:nvPr/>
        </p:nvSpPr>
        <p:spPr>
          <a:xfrm>
            <a:off x="15871264" y="7159338"/>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29">
            <a:extLst>
              <a:ext uri="{FF2B5EF4-FFF2-40B4-BE49-F238E27FC236}">
                <a16:creationId xmlns:a16="http://schemas.microsoft.com/office/drawing/2014/main" id="{E50560BF-F797-9FC6-850A-539DCEF830C9}"/>
              </a:ext>
              <a:ext uri="{C183D7F6-B498-43B3-948B-1728B52AA6E4}">
                <adec:decorative xmlns:adec="http://schemas.microsoft.com/office/drawing/2017/decorative" val="1"/>
              </a:ext>
            </a:extLst>
          </p:cNvPr>
          <p:cNvSpPr txBox="1"/>
          <p:nvPr/>
        </p:nvSpPr>
        <p:spPr>
          <a:xfrm flipH="1">
            <a:off x="16134938" y="6920117"/>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6</a:t>
            </a:r>
          </a:p>
        </p:txBody>
      </p:sp>
      <p:sp>
        <p:nvSpPr>
          <p:cNvPr id="11" name="Text Placeholder 7">
            <a:extLst>
              <a:ext uri="{FF2B5EF4-FFF2-40B4-BE49-F238E27FC236}">
                <a16:creationId xmlns:a16="http://schemas.microsoft.com/office/drawing/2014/main" id="{3CA3C2A5-77E7-94BC-852C-DA299DE667AB}"/>
              </a:ext>
              <a:ext uri="{C183D7F6-B498-43B3-948B-1728B52AA6E4}">
                <adec:decorative xmlns:adec="http://schemas.microsoft.com/office/drawing/2017/decorative" val="1"/>
              </a:ext>
            </a:extLst>
          </p:cNvPr>
          <p:cNvSpPr txBox="1">
            <a:spLocks noGrp="1"/>
          </p:cNvSpPr>
          <p:nvPr>
            <p:ph type="title" idx="4294967295"/>
          </p:nvPr>
        </p:nvSpPr>
        <p:spPr bwMode="auto">
          <a:xfrm>
            <a:off x="-2667000" y="566346"/>
            <a:ext cx="16499362" cy="8657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marL="0" indent="0" algn="l" defTabSz="914400" rtl="0" eaLnBrk="1" latinLnBrk="0" hangingPunct="1">
              <a:spcBef>
                <a:spcPct val="20000"/>
              </a:spcBef>
              <a:buFont typeface="Arial" pitchFamily="34" charset="0"/>
              <a:buNone/>
              <a:defRPr sz="8640" b="0" kern="1200" baseline="0">
                <a:solidFill>
                  <a:schemeClr val="accent2"/>
                </a:solidFill>
                <a:latin typeface="+mn-lt"/>
                <a:ea typeface="+mn-ea"/>
                <a:cs typeface="+mn-cs"/>
              </a:defRPr>
            </a:lvl1pPr>
            <a:lvl2pPr marL="82296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2pPr>
            <a:lvl3pPr marL="164592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3pPr>
            <a:lvl4pPr marL="246888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4pPr>
            <a:lvl5pPr marL="3291840" indent="0" algn="l" defTabSz="914400" rtl="0" eaLnBrk="1" latinLnBrk="0" hangingPunct="1">
              <a:spcBef>
                <a:spcPct val="20000"/>
              </a:spcBef>
              <a:buFont typeface="Arial" pitchFamily="34" charset="0"/>
              <a:buNone/>
              <a:defRPr sz="864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ctr" defTabSz="914400" rtl="0" eaLnBrk="1" fontAlgn="auto" latinLnBrk="0" hangingPunct="1">
              <a:lnSpc>
                <a:spcPts val="3079"/>
              </a:lnSpc>
              <a:spcBef>
                <a:spcPct val="0"/>
              </a:spcBef>
              <a:spcAft>
                <a:spcPts val="0"/>
              </a:spcAft>
              <a:buClrTx/>
              <a:buSzTx/>
              <a:buFont typeface="Arial" pitchFamily="34" charset="0"/>
              <a:buNone/>
              <a:tabLst/>
              <a:defRPr/>
            </a:pPr>
            <a:r>
              <a:rPr kumimoji="0" lang="en-US" sz="3200" b="1" i="0" u="none" strike="noStrike" kern="1200" cap="none" spc="70" normalizeH="0" baseline="0" noProof="0" dirty="0">
                <a:ln>
                  <a:noFill/>
                </a:ln>
                <a:solidFill>
                  <a:srgbClr val="CB6CE6"/>
                </a:solidFill>
                <a:effectLst/>
                <a:uLnTx/>
                <a:uFillTx/>
                <a:latin typeface="Poppins Bold"/>
                <a:ea typeface="+mn-ea"/>
                <a:cs typeface="+mn-cs"/>
              </a:rPr>
              <a:t>Embedding diverse &amp; fair recruitment</a:t>
            </a:r>
          </a:p>
        </p:txBody>
      </p:sp>
      <p:sp>
        <p:nvSpPr>
          <p:cNvPr id="12" name="Freeform 40">
            <a:extLst>
              <a:ext uri="{FF2B5EF4-FFF2-40B4-BE49-F238E27FC236}">
                <a16:creationId xmlns:a16="http://schemas.microsoft.com/office/drawing/2014/main" id="{A5129D4D-7F70-756E-FF8D-012F40D5E36B}"/>
              </a:ext>
              <a:ext uri="{C183D7F6-B498-43B3-948B-1728B52AA6E4}">
                <adec:decorative xmlns:adec="http://schemas.microsoft.com/office/drawing/2017/decorative" val="1"/>
              </a:ext>
            </a:extLst>
          </p:cNvPr>
          <p:cNvSpPr/>
          <p:nvPr/>
        </p:nvSpPr>
        <p:spPr>
          <a:xfrm>
            <a:off x="290144" y="105826"/>
            <a:ext cx="1247026" cy="1166572"/>
          </a:xfrm>
          <a:custGeom>
            <a:avLst/>
            <a:gdLst/>
            <a:ahLst/>
            <a:cxnLst/>
            <a:rect l="l" t="t" r="r" b="b"/>
            <a:pathLst>
              <a:path w="1425765" h="1336655">
                <a:moveTo>
                  <a:pt x="0" y="0"/>
                </a:moveTo>
                <a:lnTo>
                  <a:pt x="1425766" y="0"/>
                </a:lnTo>
                <a:lnTo>
                  <a:pt x="1425766" y="1336655"/>
                </a:lnTo>
                <a:lnTo>
                  <a:pt x="0" y="13366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3" name="Picture 12">
            <a:extLst>
              <a:ext uri="{FF2B5EF4-FFF2-40B4-BE49-F238E27FC236}">
                <a16:creationId xmlns:a16="http://schemas.microsoft.com/office/drawing/2014/main" id="{106A48AB-29CA-88B4-5B76-7F277500348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4811771" y="17832"/>
            <a:ext cx="2292356" cy="1166572"/>
          </a:xfrm>
          <a:prstGeom prst="rect">
            <a:avLst/>
          </a:prstGeom>
        </p:spPr>
      </p:pic>
      <p:pic>
        <p:nvPicPr>
          <p:cNvPr id="20" name="Picture 19">
            <a:extLst>
              <a:ext uri="{FF2B5EF4-FFF2-40B4-BE49-F238E27FC236}">
                <a16:creationId xmlns:a16="http://schemas.microsoft.com/office/drawing/2014/main" id="{5BA3F5EF-EDCA-064F-3C74-6C63B06F58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307390" y="5220692"/>
            <a:ext cx="490325" cy="542331"/>
          </a:xfrm>
          <a:prstGeom prst="rect">
            <a:avLst/>
          </a:prstGeom>
        </p:spPr>
      </p:pic>
      <p:sp>
        <p:nvSpPr>
          <p:cNvPr id="21" name="Freeform 26">
            <a:extLst>
              <a:ext uri="{FF2B5EF4-FFF2-40B4-BE49-F238E27FC236}">
                <a16:creationId xmlns:a16="http://schemas.microsoft.com/office/drawing/2014/main" id="{49B916AD-F367-444D-A347-54BF7F5B58EE}"/>
              </a:ext>
              <a:ext uri="{C183D7F6-B498-43B3-948B-1728B52AA6E4}">
                <adec:decorative xmlns:adec="http://schemas.microsoft.com/office/drawing/2017/decorative" val="1"/>
              </a:ext>
            </a:extLst>
          </p:cNvPr>
          <p:cNvSpPr/>
          <p:nvPr/>
        </p:nvSpPr>
        <p:spPr>
          <a:xfrm>
            <a:off x="15957949" y="5220692"/>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9">
            <a:extLst>
              <a:ext uri="{FF2B5EF4-FFF2-40B4-BE49-F238E27FC236}">
                <a16:creationId xmlns:a16="http://schemas.microsoft.com/office/drawing/2014/main" id="{C03D22D7-876E-C075-6F0B-A82DD91E1179}"/>
              </a:ext>
              <a:ext uri="{C183D7F6-B498-43B3-948B-1728B52AA6E4}">
                <adec:decorative xmlns:adec="http://schemas.microsoft.com/office/drawing/2017/decorative" val="1"/>
              </a:ext>
            </a:extLst>
          </p:cNvPr>
          <p:cNvSpPr txBox="1"/>
          <p:nvPr/>
        </p:nvSpPr>
        <p:spPr>
          <a:xfrm flipH="1">
            <a:off x="16199951" y="495498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2</a:t>
            </a:r>
          </a:p>
        </p:txBody>
      </p:sp>
    </p:spTree>
    <p:extLst>
      <p:ext uri="{BB962C8B-B14F-4D97-AF65-F5344CB8AC3E}">
        <p14:creationId xmlns:p14="http://schemas.microsoft.com/office/powerpoint/2010/main" val="43313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10159" y="-39505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grpSp>
        <p:nvGrpSpPr>
          <p:cNvPr id="3" name="Group 3">
            <a:extLst>
              <a:ext uri="{C183D7F6-B498-43B3-948B-1728B52AA6E4}">
                <adec:decorative xmlns:adec="http://schemas.microsoft.com/office/drawing/2017/decorative" val="1"/>
              </a:ext>
            </a:extLst>
          </p:cNvPr>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A5C7E6"/>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a:p>
              <a:pPr algn="ctr">
                <a:lnSpc>
                  <a:spcPts val="2859"/>
                </a:lnSpc>
              </a:pPr>
              <a:endParaRPr/>
            </a:p>
          </p:txBody>
        </p:sp>
      </p:grpSp>
      <p:sp>
        <p:nvSpPr>
          <p:cNvPr id="6" name="Freeform 6">
            <a:extLst>
              <a:ext uri="{C183D7F6-B498-43B3-948B-1728B52AA6E4}">
                <adec:decorative xmlns:adec="http://schemas.microsoft.com/office/drawing/2017/decorative" val="1"/>
              </a:ext>
            </a:extLst>
          </p:cNvPr>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3">
              <a:alphaModFix amt="18000"/>
            </a:blip>
            <a:stretch>
              <a:fillRect t="-92914" b="-92914"/>
            </a:stretch>
          </a:blipFill>
        </p:spPr>
      </p:sp>
      <p:grpSp>
        <p:nvGrpSpPr>
          <p:cNvPr id="7" name="Group 7">
            <a:extLst>
              <a:ext uri="{C183D7F6-B498-43B3-948B-1728B52AA6E4}">
                <adec:decorative xmlns:adec="http://schemas.microsoft.com/office/drawing/2017/decorative" val="1"/>
              </a:ext>
            </a:extLst>
          </p:cNvPr>
          <p:cNvGrpSpPr/>
          <p:nvPr/>
        </p:nvGrpSpPr>
        <p:grpSpPr>
          <a:xfrm>
            <a:off x="6596044" y="4621028"/>
            <a:ext cx="47625" cy="4637272"/>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58B5"/>
            </a:solidFill>
          </p:spPr>
        </p:sp>
        <p:sp>
          <p:nvSpPr>
            <p:cNvPr id="9" name="TextBox 9"/>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1644331" y="4621028"/>
            <a:ext cx="47625" cy="4637272"/>
            <a:chOff x="0" y="0"/>
            <a:chExt cx="12543" cy="1221339"/>
          </a:xfrm>
        </p:grpSpPr>
        <p:sp>
          <p:nvSpPr>
            <p:cNvPr id="11" name="Freeform 11"/>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0058B5"/>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3" name="Freeform 13">
            <a:extLst>
              <a:ext uri="{C183D7F6-B498-43B3-948B-1728B52AA6E4}">
                <adec:decorative xmlns:adec="http://schemas.microsoft.com/office/drawing/2017/decorative" val="1"/>
              </a:ext>
            </a:extLst>
          </p:cNvPr>
          <p:cNvSpPr/>
          <p:nvPr/>
        </p:nvSpPr>
        <p:spPr>
          <a:xfrm>
            <a:off x="13859331" y="4721868"/>
            <a:ext cx="1490316" cy="1490316"/>
          </a:xfrm>
          <a:custGeom>
            <a:avLst/>
            <a:gdLst/>
            <a:ahLst/>
            <a:cxnLst/>
            <a:rect l="l" t="t" r="r" b="b"/>
            <a:pathLst>
              <a:path w="1490316" h="1490316">
                <a:moveTo>
                  <a:pt x="0" y="0"/>
                </a:moveTo>
                <a:lnTo>
                  <a:pt x="1490316" y="0"/>
                </a:lnTo>
                <a:lnTo>
                  <a:pt x="1490316" y="1490316"/>
                </a:lnTo>
                <a:lnTo>
                  <a:pt x="0" y="14903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a:extLst>
              <a:ext uri="{C183D7F6-B498-43B3-948B-1728B52AA6E4}">
                <adec:decorative xmlns:adec="http://schemas.microsoft.com/office/drawing/2017/decorative" val="1"/>
              </a:ext>
            </a:extLst>
          </p:cNvPr>
          <p:cNvSpPr/>
          <p:nvPr/>
        </p:nvSpPr>
        <p:spPr>
          <a:xfrm>
            <a:off x="2813064" y="4721868"/>
            <a:ext cx="1959321" cy="1633584"/>
          </a:xfrm>
          <a:custGeom>
            <a:avLst/>
            <a:gdLst/>
            <a:ahLst/>
            <a:cxnLst/>
            <a:rect l="l" t="t" r="r" b="b"/>
            <a:pathLst>
              <a:path w="1959321" h="1633584">
                <a:moveTo>
                  <a:pt x="0" y="0"/>
                </a:moveTo>
                <a:lnTo>
                  <a:pt x="1959321" y="0"/>
                </a:lnTo>
                <a:lnTo>
                  <a:pt x="1959321" y="1633583"/>
                </a:lnTo>
                <a:lnTo>
                  <a:pt x="0" y="1633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a:extLst>
              <a:ext uri="{C183D7F6-B498-43B3-948B-1728B52AA6E4}">
                <adec:decorative xmlns:adec="http://schemas.microsoft.com/office/drawing/2017/decorative" val="1"/>
              </a:ext>
            </a:extLst>
          </p:cNvPr>
          <p:cNvSpPr/>
          <p:nvPr/>
        </p:nvSpPr>
        <p:spPr>
          <a:xfrm>
            <a:off x="8248248" y="4595766"/>
            <a:ext cx="1541901" cy="1601975"/>
          </a:xfrm>
          <a:custGeom>
            <a:avLst/>
            <a:gdLst/>
            <a:ahLst/>
            <a:cxnLst/>
            <a:rect l="l" t="t" r="r" b="b"/>
            <a:pathLst>
              <a:path w="1541901" h="1601975">
                <a:moveTo>
                  <a:pt x="0" y="0"/>
                </a:moveTo>
                <a:lnTo>
                  <a:pt x="1541901" y="0"/>
                </a:lnTo>
                <a:lnTo>
                  <a:pt x="1541901" y="1601974"/>
                </a:lnTo>
                <a:lnTo>
                  <a:pt x="0" y="16019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16">
            <a:extLst>
              <a:ext uri="{C183D7F6-B498-43B3-948B-1728B52AA6E4}">
                <adec:decorative xmlns:adec="http://schemas.microsoft.com/office/drawing/2017/decorative" val="1"/>
              </a:ext>
            </a:extLst>
          </p:cNvPr>
          <p:cNvSpPr txBox="1">
            <a:spLocks noGrp="1"/>
          </p:cNvSpPr>
          <p:nvPr>
            <p:ph type="title" idx="4294967295"/>
          </p:nvPr>
        </p:nvSpPr>
        <p:spPr>
          <a:xfrm>
            <a:off x="1977524" y="330466"/>
            <a:ext cx="14366525" cy="15463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1502"/>
              </a:lnSpc>
              <a:spcBef>
                <a:spcPct val="0"/>
              </a:spcBef>
              <a:spcAft>
                <a:spcPts val="0"/>
              </a:spcAft>
              <a:buClrTx/>
              <a:buSzTx/>
              <a:buFontTx/>
              <a:buNone/>
              <a:tabLst/>
              <a:defRPr/>
            </a:pPr>
            <a:r>
              <a:rPr kumimoji="0" lang="en-US" sz="8335" b="0" i="0" u="none" strike="noStrike" kern="1200" cap="none" spc="816" normalizeH="0" baseline="0" noProof="0" dirty="0">
                <a:ln>
                  <a:noFill/>
                </a:ln>
                <a:solidFill>
                  <a:srgbClr val="0058B5"/>
                </a:solidFill>
                <a:effectLst/>
                <a:uLnTx/>
                <a:uFillTx/>
                <a:latin typeface="Codec Pro ExtraBold"/>
                <a:ea typeface="+mn-ea"/>
                <a:cs typeface="+mn-cs"/>
              </a:rPr>
              <a:t>OUR STAFF NETWORKS</a:t>
            </a:r>
          </a:p>
        </p:txBody>
      </p:sp>
      <p:sp>
        <p:nvSpPr>
          <p:cNvPr id="17" name="TextBox 17">
            <a:extLst>
              <a:ext uri="{C183D7F6-B498-43B3-948B-1728B52AA6E4}">
                <adec:decorative xmlns:adec="http://schemas.microsoft.com/office/drawing/2017/decorative" val="1"/>
              </a:ext>
            </a:extLst>
          </p:cNvPr>
          <p:cNvSpPr txBox="1"/>
          <p:nvPr/>
        </p:nvSpPr>
        <p:spPr>
          <a:xfrm>
            <a:off x="667020" y="1887550"/>
            <a:ext cx="16987531" cy="2654766"/>
          </a:xfrm>
          <a:prstGeom prst="rect">
            <a:avLst/>
          </a:prstGeom>
        </p:spPr>
        <p:txBody>
          <a:bodyPr lIns="0" tIns="0" rIns="0" bIns="0" rtlCol="0" anchor="t">
            <a:spAutoFit/>
          </a:bodyPr>
          <a:lstStyle/>
          <a:p>
            <a:pPr algn="ctr">
              <a:lnSpc>
                <a:spcPts val="3461"/>
              </a:lnSpc>
            </a:pPr>
            <a:r>
              <a:rPr lang="en-US" sz="2508" spc="245" dirty="0">
                <a:solidFill>
                  <a:srgbClr val="05318D"/>
                </a:solidFill>
                <a:latin typeface="Open Sauce Bold"/>
              </a:rPr>
              <a:t>Our staff networks (including our Black, Asian, &amp; Minority Ethnic Network) in NBT enable staff to come together around a shared purpose to improve staff experience within the Trust. They are a hugely valuable part of NBT and working together will help us to deliver and embed our EDI priorities and actions. </a:t>
            </a:r>
          </a:p>
          <a:p>
            <a:pPr algn="ctr">
              <a:lnSpc>
                <a:spcPts val="3461"/>
              </a:lnSpc>
            </a:pPr>
            <a:r>
              <a:rPr lang="en-US" sz="2508" spc="245" dirty="0">
                <a:solidFill>
                  <a:srgbClr val="05318D"/>
                </a:solidFill>
                <a:latin typeface="Open Sauce Bold"/>
              </a:rPr>
              <a:t>As part of our EDI plan we will...</a:t>
            </a:r>
          </a:p>
          <a:p>
            <a:pPr marL="0" lvl="1" indent="0" algn="ctr">
              <a:lnSpc>
                <a:spcPts val="3461"/>
              </a:lnSpc>
              <a:spcBef>
                <a:spcPct val="0"/>
              </a:spcBef>
            </a:pPr>
            <a:endParaRPr lang="en-US" sz="2508" spc="245" dirty="0">
              <a:solidFill>
                <a:srgbClr val="05318D"/>
              </a:solidFill>
              <a:latin typeface="Open Sauce Bold"/>
            </a:endParaRPr>
          </a:p>
        </p:txBody>
      </p:sp>
      <p:sp>
        <p:nvSpPr>
          <p:cNvPr id="18" name="TextBox 18">
            <a:extLst>
              <a:ext uri="{C183D7F6-B498-43B3-948B-1728B52AA6E4}">
                <adec:decorative xmlns:adec="http://schemas.microsoft.com/office/drawing/2017/decorative" val="1"/>
              </a:ext>
            </a:extLst>
          </p:cNvPr>
          <p:cNvSpPr txBox="1"/>
          <p:nvPr/>
        </p:nvSpPr>
        <p:spPr>
          <a:xfrm>
            <a:off x="7920491" y="6587018"/>
            <a:ext cx="2732632" cy="390855"/>
          </a:xfrm>
          <a:prstGeom prst="rect">
            <a:avLst/>
          </a:prstGeom>
        </p:spPr>
        <p:txBody>
          <a:bodyPr wrap="square" lIns="0" tIns="0" rIns="0" bIns="0" rtlCol="0" anchor="t">
            <a:spAutoFit/>
          </a:bodyPr>
          <a:lstStyle/>
          <a:p>
            <a:pPr algn="ctr">
              <a:lnSpc>
                <a:spcPts val="3231"/>
              </a:lnSpc>
            </a:pPr>
            <a:r>
              <a:rPr lang="en-US" sz="2341" spc="229" dirty="0">
                <a:solidFill>
                  <a:srgbClr val="0058B5"/>
                </a:solidFill>
                <a:latin typeface="Open Sauce Bold"/>
              </a:rPr>
              <a:t>Develop</a:t>
            </a:r>
          </a:p>
        </p:txBody>
      </p:sp>
      <p:sp>
        <p:nvSpPr>
          <p:cNvPr id="19" name="TextBox 19">
            <a:extLst>
              <a:ext uri="{C183D7F6-B498-43B3-948B-1728B52AA6E4}">
                <adec:decorative xmlns:adec="http://schemas.microsoft.com/office/drawing/2017/decorative" val="1"/>
              </a:ext>
            </a:extLst>
          </p:cNvPr>
          <p:cNvSpPr txBox="1"/>
          <p:nvPr/>
        </p:nvSpPr>
        <p:spPr>
          <a:xfrm>
            <a:off x="2428017" y="6632895"/>
            <a:ext cx="2732632" cy="390855"/>
          </a:xfrm>
          <a:prstGeom prst="rect">
            <a:avLst/>
          </a:prstGeom>
        </p:spPr>
        <p:txBody>
          <a:bodyPr lIns="0" tIns="0" rIns="0" bIns="0" rtlCol="0" anchor="t">
            <a:spAutoFit/>
          </a:bodyPr>
          <a:lstStyle/>
          <a:p>
            <a:pPr algn="ctr">
              <a:lnSpc>
                <a:spcPts val="3231"/>
              </a:lnSpc>
            </a:pPr>
            <a:r>
              <a:rPr lang="en-US" sz="2341" spc="229" dirty="0">
                <a:solidFill>
                  <a:srgbClr val="0058B5"/>
                </a:solidFill>
                <a:latin typeface="Open Sauce Bold"/>
              </a:rPr>
              <a:t>Engage</a:t>
            </a:r>
          </a:p>
        </p:txBody>
      </p:sp>
      <p:sp>
        <p:nvSpPr>
          <p:cNvPr id="20" name="TextBox 20">
            <a:extLst>
              <a:ext uri="{C183D7F6-B498-43B3-948B-1728B52AA6E4}">
                <adec:decorative xmlns:adec="http://schemas.microsoft.com/office/drawing/2017/decorative" val="1"/>
              </a:ext>
            </a:extLst>
          </p:cNvPr>
          <p:cNvSpPr txBox="1"/>
          <p:nvPr/>
        </p:nvSpPr>
        <p:spPr>
          <a:xfrm>
            <a:off x="13222658" y="6548809"/>
            <a:ext cx="2732632" cy="390855"/>
          </a:xfrm>
          <a:prstGeom prst="rect">
            <a:avLst/>
          </a:prstGeom>
        </p:spPr>
        <p:txBody>
          <a:bodyPr lIns="0" tIns="0" rIns="0" bIns="0" rtlCol="0" anchor="t">
            <a:spAutoFit/>
          </a:bodyPr>
          <a:lstStyle/>
          <a:p>
            <a:pPr algn="ctr">
              <a:lnSpc>
                <a:spcPts val="3231"/>
              </a:lnSpc>
            </a:pPr>
            <a:r>
              <a:rPr lang="en-US" sz="2341" spc="229" dirty="0">
                <a:solidFill>
                  <a:srgbClr val="0058B5"/>
                </a:solidFill>
                <a:latin typeface="Open Sauce Bold"/>
              </a:rPr>
              <a:t>Deliver</a:t>
            </a:r>
          </a:p>
        </p:txBody>
      </p:sp>
      <p:sp>
        <p:nvSpPr>
          <p:cNvPr id="21" name="TextBox 21">
            <a:extLst>
              <a:ext uri="{C183D7F6-B498-43B3-948B-1728B52AA6E4}">
                <adec:decorative xmlns:adec="http://schemas.microsoft.com/office/drawing/2017/decorative" val="1"/>
              </a:ext>
            </a:extLst>
          </p:cNvPr>
          <p:cNvSpPr txBox="1"/>
          <p:nvPr/>
        </p:nvSpPr>
        <p:spPr>
          <a:xfrm>
            <a:off x="1752765" y="7267672"/>
            <a:ext cx="4468000" cy="1872362"/>
          </a:xfrm>
          <a:prstGeom prst="rect">
            <a:avLst/>
          </a:prstGeom>
        </p:spPr>
        <p:txBody>
          <a:bodyPr lIns="0" tIns="0" rIns="0" bIns="0" rtlCol="0" anchor="t">
            <a:spAutoFit/>
          </a:bodyPr>
          <a:lstStyle/>
          <a:p>
            <a:pPr algn="ctr">
              <a:lnSpc>
                <a:spcPts val="2545"/>
              </a:lnSpc>
            </a:pPr>
            <a:r>
              <a:rPr lang="en-US" sz="1844" spc="180" dirty="0">
                <a:solidFill>
                  <a:srgbClr val="0058B5"/>
                </a:solidFill>
                <a:latin typeface="Open Sauce"/>
              </a:rPr>
              <a:t>Engage with and support our networks to continue to develop and build their influence, agency, and impact. </a:t>
            </a:r>
          </a:p>
          <a:p>
            <a:pPr algn="ctr">
              <a:lnSpc>
                <a:spcPts val="2545"/>
              </a:lnSpc>
            </a:pPr>
            <a:endParaRPr lang="en-US" sz="1844" spc="180" dirty="0">
              <a:solidFill>
                <a:srgbClr val="0058B5"/>
              </a:solidFill>
              <a:latin typeface="Open Sauce"/>
            </a:endParaRPr>
          </a:p>
          <a:p>
            <a:pPr algn="ctr">
              <a:lnSpc>
                <a:spcPts val="2545"/>
              </a:lnSpc>
            </a:pPr>
            <a:endParaRPr lang="en-US" sz="1844" spc="180" dirty="0">
              <a:solidFill>
                <a:srgbClr val="0058B5"/>
              </a:solidFill>
              <a:latin typeface="Open Sauce"/>
            </a:endParaRPr>
          </a:p>
        </p:txBody>
      </p:sp>
      <p:sp>
        <p:nvSpPr>
          <p:cNvPr id="22" name="TextBox 22">
            <a:extLst>
              <a:ext uri="{C183D7F6-B498-43B3-948B-1728B52AA6E4}">
                <adec:decorative xmlns:adec="http://schemas.microsoft.com/office/drawing/2017/decorative" val="1"/>
              </a:ext>
            </a:extLst>
          </p:cNvPr>
          <p:cNvSpPr txBox="1"/>
          <p:nvPr/>
        </p:nvSpPr>
        <p:spPr>
          <a:xfrm>
            <a:off x="7004326" y="7067183"/>
            <a:ext cx="4468000" cy="1872362"/>
          </a:xfrm>
          <a:prstGeom prst="rect">
            <a:avLst/>
          </a:prstGeom>
        </p:spPr>
        <p:txBody>
          <a:bodyPr lIns="0" tIns="0" rIns="0" bIns="0" rtlCol="0" anchor="t">
            <a:spAutoFit/>
          </a:bodyPr>
          <a:lstStyle/>
          <a:p>
            <a:pPr algn="ctr">
              <a:lnSpc>
                <a:spcPts val="2545"/>
              </a:lnSpc>
            </a:pPr>
            <a:r>
              <a:rPr lang="en-US" sz="1844" spc="180" dirty="0">
                <a:solidFill>
                  <a:srgbClr val="0058B5"/>
                </a:solidFill>
                <a:latin typeface="Open Sauce"/>
              </a:rPr>
              <a:t>Work with our networks to embed the NHSE Staff Network guidance and Toolkit, ensuring that we are </a:t>
            </a:r>
            <a:r>
              <a:rPr lang="en-US" sz="1844" spc="180" dirty="0" err="1">
                <a:solidFill>
                  <a:srgbClr val="0058B5"/>
                </a:solidFill>
                <a:latin typeface="Open Sauce"/>
              </a:rPr>
              <a:t>utilising</a:t>
            </a:r>
            <a:r>
              <a:rPr lang="en-US" sz="1844" spc="180" dirty="0">
                <a:solidFill>
                  <a:srgbClr val="0058B5"/>
                </a:solidFill>
                <a:latin typeface="Open Sauce"/>
              </a:rPr>
              <a:t> the resources to help develop all our networks across the Trust.</a:t>
            </a:r>
          </a:p>
        </p:txBody>
      </p:sp>
      <p:sp>
        <p:nvSpPr>
          <p:cNvPr id="23" name="TextBox 23">
            <a:extLst>
              <a:ext uri="{C183D7F6-B498-43B3-948B-1728B52AA6E4}">
                <adec:decorative xmlns:adec="http://schemas.microsoft.com/office/drawing/2017/decorative" val="1"/>
              </a:ext>
            </a:extLst>
          </p:cNvPr>
          <p:cNvSpPr txBox="1"/>
          <p:nvPr/>
        </p:nvSpPr>
        <p:spPr>
          <a:xfrm>
            <a:off x="12272980" y="7031014"/>
            <a:ext cx="4663017" cy="1872362"/>
          </a:xfrm>
          <a:prstGeom prst="rect">
            <a:avLst/>
          </a:prstGeom>
        </p:spPr>
        <p:txBody>
          <a:bodyPr lIns="0" tIns="0" rIns="0" bIns="0" rtlCol="0" anchor="t">
            <a:spAutoFit/>
          </a:bodyPr>
          <a:lstStyle/>
          <a:p>
            <a:pPr algn="ctr">
              <a:lnSpc>
                <a:spcPts val="2545"/>
              </a:lnSpc>
            </a:pPr>
            <a:r>
              <a:rPr lang="en-US" sz="1844" spc="180" dirty="0">
                <a:solidFill>
                  <a:srgbClr val="0058B5"/>
                </a:solidFill>
                <a:latin typeface="Open Sauce"/>
              </a:rPr>
              <a:t>Work with our networks to continually check effectiveness, ensuring we are delivering for the needs of our staff and helping to achieve our collective aims, objectives, and priorities.</a:t>
            </a:r>
          </a:p>
        </p:txBody>
      </p:sp>
      <p:pic>
        <p:nvPicPr>
          <p:cNvPr id="24" name="Picture 23">
            <a:extLst>
              <a:ext uri="{FF2B5EF4-FFF2-40B4-BE49-F238E27FC236}">
                <a16:creationId xmlns:a16="http://schemas.microsoft.com/office/drawing/2014/main" id="{2F5DD78B-670B-8169-26D3-B0326503BECC}"/>
              </a:ext>
              <a:ext uri="{C183D7F6-B498-43B3-948B-1728B52AA6E4}">
                <adec:decorative xmlns:adec="http://schemas.microsoft.com/office/drawing/2017/decorative" val="1"/>
              </a:ext>
            </a:extLst>
          </p:cNvPr>
          <p:cNvPicPr>
            <a:picLocks noChangeAspect="1"/>
          </p:cNvPicPr>
          <p:nvPr/>
        </p:nvPicPr>
        <p:blipFill rotWithShape="1">
          <a:blip r:embed="rId10"/>
          <a:srcRect t="65215" r="3181"/>
          <a:stretch/>
        </p:blipFill>
        <p:spPr>
          <a:xfrm>
            <a:off x="0" y="9311989"/>
            <a:ext cx="16135200" cy="9750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a16="http://schemas.microsoft.com/office/drawing/2014/main" id="{3EA0C177-94AE-8540-80A3-DA0BFF335D1B}"/>
              </a:ext>
            </a:extLst>
          </p:cNvPr>
          <p:cNvSpPr>
            <a:spLocks noGrp="1"/>
          </p:cNvSpPr>
          <p:nvPr>
            <p:ph type="title" idx="4294967295"/>
          </p:nvPr>
        </p:nvSpPr>
        <p:spPr bwMode="auto">
          <a:xfrm>
            <a:off x="304800" y="274638"/>
            <a:ext cx="13947775" cy="5492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1371600" rtl="0" eaLnBrk="1" fontAlgn="auto" latinLnBrk="0" hangingPunct="1">
              <a:lnSpc>
                <a:spcPct val="90000"/>
              </a:lnSpc>
              <a:spcBef>
                <a:spcPts val="1800"/>
              </a:spcBef>
              <a:spcAft>
                <a:spcPts val="300"/>
              </a:spcAft>
              <a:buClr>
                <a:schemeClr val="accent1"/>
              </a:buClr>
              <a:buSzPct val="100000"/>
              <a:buFont typeface="Tw Cen MT" panose="020B0602020104020603" pitchFamily="34" charset="0"/>
              <a:buNone/>
              <a:tabLst/>
              <a:defRPr/>
            </a:pPr>
            <a:r>
              <a:rPr kumimoji="0" lang="en-GB" sz="3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rPr>
              <a:t>A LOOK AHEAD: YEARS 2 AND 3 ….</a:t>
            </a:r>
            <a:endParaRPr kumimoji="0" lang="en-US" altLang="en-US" sz="36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8" name="Picture 7">
            <a:extLst>
              <a:ext uri="{FF2B5EF4-FFF2-40B4-BE49-F238E27FC236}">
                <a16:creationId xmlns:a16="http://schemas.microsoft.com/office/drawing/2014/main" id="{93B515C2-A257-44C3-A2DE-33B7FFD4E03B}"/>
              </a:ext>
              <a:ext uri="{C183D7F6-B498-43B3-948B-1728B52AA6E4}">
                <adec:decorative xmlns:adec="http://schemas.microsoft.com/office/drawing/2017/decorative" val="1"/>
              </a:ext>
            </a:extLst>
          </p:cNvPr>
          <p:cNvPicPr>
            <a:picLocks noChangeAspect="1"/>
          </p:cNvPicPr>
          <p:nvPr/>
        </p:nvPicPr>
        <p:blipFill rotWithShape="1">
          <a:blip r:embed="rId3"/>
          <a:srcRect t="65215" r="3181"/>
          <a:stretch/>
        </p:blipFill>
        <p:spPr>
          <a:xfrm>
            <a:off x="0" y="9280143"/>
            <a:ext cx="17449800" cy="975011"/>
          </a:xfrm>
          <a:prstGeom prst="rect">
            <a:avLst/>
          </a:prstGeom>
        </p:spPr>
      </p:pic>
      <p:graphicFrame>
        <p:nvGraphicFramePr>
          <p:cNvPr id="4" name="Table 3">
            <a:extLst>
              <a:ext uri="{FF2B5EF4-FFF2-40B4-BE49-F238E27FC236}">
                <a16:creationId xmlns:a16="http://schemas.microsoft.com/office/drawing/2014/main" id="{988F8AD4-ADB0-B660-7ABB-74E368FD7AC9}"/>
              </a:ext>
            </a:extLst>
          </p:cNvPr>
          <p:cNvGraphicFramePr>
            <a:graphicFrameLocks noGrp="1"/>
          </p:cNvGraphicFramePr>
          <p:nvPr>
            <p:extLst>
              <p:ext uri="{D42A27DB-BD31-4B8C-83A1-F6EECF244321}">
                <p14:modId xmlns:p14="http://schemas.microsoft.com/office/powerpoint/2010/main" val="849613737"/>
              </p:ext>
            </p:extLst>
          </p:nvPr>
        </p:nvGraphicFramePr>
        <p:xfrm>
          <a:off x="913657" y="1175004"/>
          <a:ext cx="15812853" cy="8104215"/>
        </p:xfrm>
        <a:graphic>
          <a:graphicData uri="http://schemas.openxmlformats.org/drawingml/2006/table">
            <a:tbl>
              <a:tblPr firstRow="1" firstCol="1" bandRow="1"/>
              <a:tblGrid>
                <a:gridCol w="3204014">
                  <a:extLst>
                    <a:ext uri="{9D8B030D-6E8A-4147-A177-3AD203B41FA5}">
                      <a16:colId xmlns:a16="http://schemas.microsoft.com/office/drawing/2014/main" val="2496626243"/>
                    </a:ext>
                  </a:extLst>
                </a:gridCol>
                <a:gridCol w="7781377">
                  <a:extLst>
                    <a:ext uri="{9D8B030D-6E8A-4147-A177-3AD203B41FA5}">
                      <a16:colId xmlns:a16="http://schemas.microsoft.com/office/drawing/2014/main" val="1237205655"/>
                    </a:ext>
                  </a:extLst>
                </a:gridCol>
                <a:gridCol w="2336521">
                  <a:extLst>
                    <a:ext uri="{9D8B030D-6E8A-4147-A177-3AD203B41FA5}">
                      <a16:colId xmlns:a16="http://schemas.microsoft.com/office/drawing/2014/main" val="2018293520"/>
                    </a:ext>
                  </a:extLst>
                </a:gridCol>
                <a:gridCol w="2490941">
                  <a:extLst>
                    <a:ext uri="{9D8B030D-6E8A-4147-A177-3AD203B41FA5}">
                      <a16:colId xmlns:a16="http://schemas.microsoft.com/office/drawing/2014/main" val="1493003672"/>
                    </a:ext>
                  </a:extLst>
                </a:gridCol>
              </a:tblGrid>
              <a:tr h="1230267">
                <a:tc>
                  <a:txBody>
                    <a:bodyPr/>
                    <a:lstStyle/>
                    <a:p>
                      <a:pPr algn="l"/>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Theme</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WHAT…</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WHEN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2"/>
                          </a:solidFill>
                          <a:effectLst/>
                          <a:latin typeface="Arial" panose="020B0604020202020204" pitchFamily="34" charset="0"/>
                          <a:cs typeface="Arial" panose="020B0604020202020204" pitchFamily="34" charset="0"/>
                        </a:rPr>
                        <a:t>LINK TO HIGH IMPACT ACTION</a:t>
                      </a:r>
                    </a:p>
                    <a:p>
                      <a:pPr algn="l"/>
                      <a:r>
                        <a:rPr lang="en-GB" sz="1800" b="1" dirty="0">
                          <a:solidFill>
                            <a:schemeClr val="tx2"/>
                          </a:solidFill>
                          <a:effectLst/>
                          <a:latin typeface="Arial" panose="020B0604020202020204" pitchFamily="34" charset="0"/>
                          <a:cs typeface="Arial" panose="020B0604020202020204" pitchFamily="34" charset="0"/>
                        </a:rPr>
                        <a:t>ICS collaboration?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91235490"/>
                  </a:ext>
                </a:extLst>
              </a:tr>
              <a:tr h="925825">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EDI Ownership and Accountability</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Board members to demonstrate how organisational data and lived experience  have been used to improve culture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0" dirty="0">
                          <a:solidFill>
                            <a:schemeClr val="tx2"/>
                          </a:solidFill>
                          <a:effectLst/>
                          <a:latin typeface="Arial" panose="020B0604020202020204" pitchFamily="34" charset="0"/>
                          <a:cs typeface="Arial" panose="020B0604020202020204" pitchFamily="34" charset="0"/>
                        </a:rPr>
                        <a:t>By March 2025</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9232"/>
                  </a:ext>
                </a:extLst>
              </a:tr>
              <a:tr h="2468867">
                <a:tc>
                  <a:txBody>
                    <a:bodyPr/>
                    <a:lstStyle/>
                    <a:p>
                      <a:pPr fontAlgn="base"/>
                      <a:r>
                        <a:rPr lang="en-GB" sz="1800" b="1" kern="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Fair and inclusive recruitment processes and talent management strategies</a:t>
                      </a:r>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dirty="0">
                          <a:solidFill>
                            <a:schemeClr val="tx2"/>
                          </a:solidFill>
                          <a:latin typeface="Arial" panose="020B0604020202020204" pitchFamily="34" charset="0"/>
                          <a:cs typeface="Arial" panose="020B0604020202020204" pitchFamily="34" charset="0"/>
                        </a:rPr>
                        <a:t>Evidence progress of</a:t>
                      </a:r>
                      <a:r>
                        <a:rPr lang="en-GB" sz="1800" baseline="0" dirty="0">
                          <a:solidFill>
                            <a:schemeClr val="tx2"/>
                          </a:solidFill>
                          <a:latin typeface="Arial" panose="020B0604020202020204" pitchFamily="34" charset="0"/>
                          <a:cs typeface="Arial" panose="020B0604020202020204" pitchFamily="34" charset="0"/>
                        </a:rPr>
                        <a:t> implementation of the plan to c</a:t>
                      </a:r>
                      <a:r>
                        <a:rPr lang="en-GB" sz="1800" dirty="0">
                          <a:solidFill>
                            <a:schemeClr val="tx2"/>
                          </a:solidFill>
                          <a:latin typeface="Arial" panose="020B0604020202020204" pitchFamily="34" charset="0"/>
                          <a:cs typeface="Arial" panose="020B0604020202020204" pitchFamily="34" charset="0"/>
                        </a:rPr>
                        <a:t>reate and implement a talent management plan to improve the diversity of executive and senior leadership </a:t>
                      </a:r>
                      <a:r>
                        <a:rPr lang="en-GB" sz="1800" b="0" dirty="0">
                          <a:solidFill>
                            <a:schemeClr val="tx2"/>
                          </a:solidFill>
                          <a:latin typeface="Arial" panose="020B0604020202020204" pitchFamily="34" charset="0"/>
                          <a:cs typeface="Arial" panose="020B0604020202020204" pitchFamily="34" charset="0"/>
                        </a:rPr>
                        <a:t>teams.</a:t>
                      </a:r>
                    </a:p>
                    <a:p>
                      <a:endParaRPr lang="en-GB" sz="1800" dirty="0">
                        <a:solidFill>
                          <a:schemeClr val="tx2"/>
                        </a:solidFill>
                        <a:latin typeface="Arial" panose="020B060402020202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June 2025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chemeClr val="tx2"/>
                        </a:solidFill>
                        <a:effectLst/>
                        <a:latin typeface="Arial" panose="020B060402020202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ICS collaboration</a:t>
                      </a: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Also NBT strategy ‘In and for our Community’ and disparity ratio</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78000"/>
                  </a:ext>
                </a:extLst>
              </a:tr>
              <a:tr h="1204376">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Closing the Pay Gap</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i="0" dirty="0">
                          <a:solidFill>
                            <a:schemeClr val="tx2"/>
                          </a:solidFill>
                          <a:effectLst/>
                          <a:latin typeface="Arial" panose="020B0604020202020204" pitchFamily="34" charset="0"/>
                          <a:cs typeface="Arial" panose="020B0604020202020204" pitchFamily="34" charset="0"/>
                        </a:rPr>
                        <a:t>Plans should be in place to improve/close the ethnicity pay gap </a:t>
                      </a:r>
                      <a:r>
                        <a:rPr lang="en-GB" sz="1800" b="1" i="0">
                          <a:solidFill>
                            <a:schemeClr val="tx2"/>
                          </a:solidFill>
                          <a:effectLst/>
                          <a:latin typeface="Arial" panose="020B0604020202020204" pitchFamily="34" charset="0"/>
                          <a:cs typeface="Arial" panose="020B0604020202020204" pitchFamily="34" charset="0"/>
                        </a:rPr>
                        <a:t>by October 2024 </a:t>
                      </a:r>
                      <a:r>
                        <a:rPr lang="en-GB" sz="1800" b="0" i="0" dirty="0">
                          <a:solidFill>
                            <a:schemeClr val="tx2"/>
                          </a:solidFill>
                          <a:effectLst/>
                          <a:latin typeface="Arial" panose="020B0604020202020204" pitchFamily="34" charset="0"/>
                          <a:cs typeface="Arial" panose="020B0604020202020204" pitchFamily="34" charset="0"/>
                        </a:rPr>
                        <a:t>and other protected characteristics </a:t>
                      </a:r>
                      <a:r>
                        <a:rPr lang="en-GB" sz="1800" b="1" i="0" dirty="0">
                          <a:solidFill>
                            <a:schemeClr val="tx2"/>
                          </a:solidFill>
                          <a:effectLst/>
                          <a:latin typeface="Arial" panose="020B0604020202020204" pitchFamily="34" charset="0"/>
                          <a:cs typeface="Arial" panose="020B0604020202020204" pitchFamily="34" charset="0"/>
                        </a:rPr>
                        <a:t>by 2026</a:t>
                      </a:r>
                      <a:endParaRPr lang="en-GB" sz="1800" b="1" dirty="0">
                        <a:solidFill>
                          <a:schemeClr val="tx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Oct 2024: ethnicity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a:solidFill>
                            <a:schemeClr val="tx2"/>
                          </a:solidFill>
                          <a:effectLst/>
                          <a:latin typeface="Arial" panose="020B0604020202020204" pitchFamily="34" charset="0"/>
                          <a:cs typeface="Arial" panose="020B0604020202020204" pitchFamily="34" charset="0"/>
                        </a:rPr>
                        <a:t>By March 2025</a:t>
                      </a:r>
                      <a:r>
                        <a:rPr lang="en-GB" sz="1800" b="0" dirty="0">
                          <a:solidFill>
                            <a:schemeClr val="tx2"/>
                          </a:solidFill>
                          <a:effectLst/>
                          <a:latin typeface="Arial" panose="020B0604020202020204" pitchFamily="34" charset="0"/>
                          <a:cs typeface="Arial" panose="020B0604020202020204" pitchFamily="34" charset="0"/>
                        </a:rPr>
                        <a:t>: disability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2026: other PCs</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953592"/>
                  </a:ext>
                </a:extLst>
              </a:tr>
              <a:tr h="2107656">
                <a:tc>
                  <a:txBody>
                    <a:bodyPr/>
                    <a:lstStyle/>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Improve Health Inequalities</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Arial" panose="020B0604020202020204" pitchFamily="34" charset="0"/>
                          <a:cs typeface="Arial" panose="020B0604020202020204" pitchFamily="34" charset="0"/>
                        </a:rPr>
                        <a:t>Work in partnership with community organisations, facilitated by ICBs working with NHS organisations and arm’s length bodies, such as the NHS Race and Health Observatory. For example, local educational and voluntary sector partners can support social mobility and improve employment opportunities across healthcare </a:t>
                      </a:r>
                      <a:endParaRPr lang="en-GB" sz="1800" b="1" dirty="0">
                        <a:solidFill>
                          <a:schemeClr val="tx2"/>
                        </a:solidFill>
                        <a:latin typeface="Arial" panose="020B0604020202020204" pitchFamily="34" charset="0"/>
                        <a:cs typeface="Arial" panose="020B0604020202020204" pitchFamily="34" charset="0"/>
                      </a:endParaRPr>
                    </a:p>
                    <a:p>
                      <a:endParaRPr lang="en-GB" sz="1800" b="0" i="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chemeClr val="tx2"/>
                          </a:solidFill>
                          <a:effectLst/>
                          <a:latin typeface="Arial" panose="020B0604020202020204" pitchFamily="34" charset="0"/>
                          <a:cs typeface="Arial" panose="020B0604020202020204" pitchFamily="34" charset="0"/>
                        </a:rPr>
                        <a:t>By April 2025</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ICS collaboration</a:t>
                      </a:r>
                    </a:p>
                  </a:txBody>
                  <a:tcPr marL="123444" marR="12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979525"/>
                  </a:ext>
                </a:extLst>
              </a:tr>
            </a:tbl>
          </a:graphicData>
        </a:graphic>
      </p:graphicFrame>
      <p:pic>
        <p:nvPicPr>
          <p:cNvPr id="2" name="Picture 1" descr="This is a tick showing alignment with High Impact Action 1">
            <a:extLst>
              <a:ext uri="{FF2B5EF4-FFF2-40B4-BE49-F238E27FC236}">
                <a16:creationId xmlns:a16="http://schemas.microsoft.com/office/drawing/2014/main" id="{8DB36EE3-2D28-618D-683F-B422D3A7457C}"/>
              </a:ext>
            </a:extLst>
          </p:cNvPr>
          <p:cNvPicPr>
            <a:picLocks noChangeAspect="1"/>
          </p:cNvPicPr>
          <p:nvPr/>
        </p:nvPicPr>
        <p:blipFill>
          <a:blip r:embed="rId4"/>
          <a:stretch>
            <a:fillRect/>
          </a:stretch>
        </p:blipFill>
        <p:spPr>
          <a:xfrm>
            <a:off x="14417040" y="2552700"/>
            <a:ext cx="490325" cy="542331"/>
          </a:xfrm>
          <a:prstGeom prst="rect">
            <a:avLst/>
          </a:prstGeom>
        </p:spPr>
      </p:pic>
      <p:sp>
        <p:nvSpPr>
          <p:cNvPr id="3" name="Freeform 26">
            <a:extLst>
              <a:ext uri="{FF2B5EF4-FFF2-40B4-BE49-F238E27FC236}">
                <a16:creationId xmlns:a16="http://schemas.microsoft.com/office/drawing/2014/main" id="{8A7CEA5E-B152-4C5B-B273-77D079ACA63D}"/>
              </a:ext>
              <a:ext uri="{C183D7F6-B498-43B3-948B-1728B52AA6E4}">
                <adec:decorative xmlns:adec="http://schemas.microsoft.com/office/drawing/2017/decorative" val="1"/>
              </a:ext>
            </a:extLst>
          </p:cNvPr>
          <p:cNvSpPr/>
          <p:nvPr/>
        </p:nvSpPr>
        <p:spPr>
          <a:xfrm>
            <a:off x="14990294" y="2512524"/>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29">
            <a:extLst>
              <a:ext uri="{FF2B5EF4-FFF2-40B4-BE49-F238E27FC236}">
                <a16:creationId xmlns:a16="http://schemas.microsoft.com/office/drawing/2014/main" id="{5233141F-D5C4-FA2D-0EA8-CA9F35555062}"/>
              </a:ext>
            </a:extLst>
          </p:cNvPr>
          <p:cNvSpPr txBox="1"/>
          <p:nvPr/>
        </p:nvSpPr>
        <p:spPr>
          <a:xfrm flipH="1">
            <a:off x="15253968" y="2273303"/>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1</a:t>
            </a:r>
          </a:p>
        </p:txBody>
      </p:sp>
      <p:pic>
        <p:nvPicPr>
          <p:cNvPr id="6" name="Picture 5" descr="This is a tick showing alignment with High Impact Action 2">
            <a:extLst>
              <a:ext uri="{FF2B5EF4-FFF2-40B4-BE49-F238E27FC236}">
                <a16:creationId xmlns:a16="http://schemas.microsoft.com/office/drawing/2014/main" id="{5B9FAFE9-AD38-AF8C-A118-F505207D3026}"/>
              </a:ext>
            </a:extLst>
          </p:cNvPr>
          <p:cNvPicPr>
            <a:picLocks noChangeAspect="1"/>
          </p:cNvPicPr>
          <p:nvPr/>
        </p:nvPicPr>
        <p:blipFill>
          <a:blip r:embed="rId4"/>
          <a:stretch>
            <a:fillRect/>
          </a:stretch>
        </p:blipFill>
        <p:spPr>
          <a:xfrm>
            <a:off x="14394181" y="3480367"/>
            <a:ext cx="490325" cy="542331"/>
          </a:xfrm>
          <a:prstGeom prst="rect">
            <a:avLst/>
          </a:prstGeom>
        </p:spPr>
      </p:pic>
      <p:sp>
        <p:nvSpPr>
          <p:cNvPr id="7" name="Freeform 26">
            <a:extLst>
              <a:ext uri="{FF2B5EF4-FFF2-40B4-BE49-F238E27FC236}">
                <a16:creationId xmlns:a16="http://schemas.microsoft.com/office/drawing/2014/main" id="{0ED092AF-66D5-0850-A2EE-E3BA12C6710B}"/>
              </a:ext>
              <a:ext uri="{C183D7F6-B498-43B3-948B-1728B52AA6E4}">
                <adec:decorative xmlns:adec="http://schemas.microsoft.com/office/drawing/2017/decorative" val="1"/>
              </a:ext>
            </a:extLst>
          </p:cNvPr>
          <p:cNvSpPr/>
          <p:nvPr/>
        </p:nvSpPr>
        <p:spPr>
          <a:xfrm>
            <a:off x="14967435" y="3440191"/>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29">
            <a:extLst>
              <a:ext uri="{FF2B5EF4-FFF2-40B4-BE49-F238E27FC236}">
                <a16:creationId xmlns:a16="http://schemas.microsoft.com/office/drawing/2014/main" id="{5035FA1E-91D3-BE74-5185-953D1933D458}"/>
              </a:ext>
            </a:extLst>
          </p:cNvPr>
          <p:cNvSpPr txBox="1"/>
          <p:nvPr/>
        </p:nvSpPr>
        <p:spPr>
          <a:xfrm flipH="1">
            <a:off x="15231109" y="3200970"/>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2</a:t>
            </a:r>
          </a:p>
        </p:txBody>
      </p:sp>
      <p:pic>
        <p:nvPicPr>
          <p:cNvPr id="13" name="Picture 12" descr="This is a tick showing alignment with High Impact Action 3">
            <a:extLst>
              <a:ext uri="{FF2B5EF4-FFF2-40B4-BE49-F238E27FC236}">
                <a16:creationId xmlns:a16="http://schemas.microsoft.com/office/drawing/2014/main" id="{8D842861-A741-73A4-D4B9-9D43293222DE}"/>
              </a:ext>
            </a:extLst>
          </p:cNvPr>
          <p:cNvPicPr>
            <a:picLocks noChangeAspect="1"/>
          </p:cNvPicPr>
          <p:nvPr/>
        </p:nvPicPr>
        <p:blipFill>
          <a:blip r:embed="rId4"/>
          <a:stretch>
            <a:fillRect/>
          </a:stretch>
        </p:blipFill>
        <p:spPr>
          <a:xfrm>
            <a:off x="14400529" y="5905086"/>
            <a:ext cx="490325" cy="542331"/>
          </a:xfrm>
          <a:prstGeom prst="rect">
            <a:avLst/>
          </a:prstGeom>
        </p:spPr>
      </p:pic>
      <p:sp>
        <p:nvSpPr>
          <p:cNvPr id="14" name="Freeform 26">
            <a:extLst>
              <a:ext uri="{FF2B5EF4-FFF2-40B4-BE49-F238E27FC236}">
                <a16:creationId xmlns:a16="http://schemas.microsoft.com/office/drawing/2014/main" id="{B76DFAFF-7B83-3BA3-0798-769888D7E19E}"/>
              </a:ext>
              <a:ext uri="{C183D7F6-B498-43B3-948B-1728B52AA6E4}">
                <adec:decorative xmlns:adec="http://schemas.microsoft.com/office/drawing/2017/decorative" val="1"/>
              </a:ext>
            </a:extLst>
          </p:cNvPr>
          <p:cNvSpPr/>
          <p:nvPr/>
        </p:nvSpPr>
        <p:spPr>
          <a:xfrm>
            <a:off x="15013153" y="5914996"/>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29">
            <a:extLst>
              <a:ext uri="{FF2B5EF4-FFF2-40B4-BE49-F238E27FC236}">
                <a16:creationId xmlns:a16="http://schemas.microsoft.com/office/drawing/2014/main" id="{90356B92-C269-1FF1-CC62-8221682395A2}"/>
              </a:ext>
            </a:extLst>
          </p:cNvPr>
          <p:cNvSpPr txBox="1"/>
          <p:nvPr/>
        </p:nvSpPr>
        <p:spPr>
          <a:xfrm flipH="1">
            <a:off x="15276826" y="5639375"/>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3</a:t>
            </a:r>
          </a:p>
        </p:txBody>
      </p:sp>
      <p:pic>
        <p:nvPicPr>
          <p:cNvPr id="16" name="Picture 15" descr="This is a tick showing alignment with High Impact Action 4">
            <a:extLst>
              <a:ext uri="{FF2B5EF4-FFF2-40B4-BE49-F238E27FC236}">
                <a16:creationId xmlns:a16="http://schemas.microsoft.com/office/drawing/2014/main" id="{FF1A44EB-570C-19AF-9037-5C2B4D6F0F53}"/>
              </a:ext>
            </a:extLst>
          </p:cNvPr>
          <p:cNvPicPr>
            <a:picLocks noChangeAspect="1"/>
          </p:cNvPicPr>
          <p:nvPr/>
        </p:nvPicPr>
        <p:blipFill>
          <a:blip r:embed="rId4"/>
          <a:stretch>
            <a:fillRect/>
          </a:stretch>
        </p:blipFill>
        <p:spPr>
          <a:xfrm>
            <a:off x="14394180" y="7304569"/>
            <a:ext cx="490325" cy="542331"/>
          </a:xfrm>
          <a:prstGeom prst="rect">
            <a:avLst/>
          </a:prstGeom>
        </p:spPr>
      </p:pic>
      <p:sp>
        <p:nvSpPr>
          <p:cNvPr id="17" name="Freeform 26">
            <a:extLst>
              <a:ext uri="{FF2B5EF4-FFF2-40B4-BE49-F238E27FC236}">
                <a16:creationId xmlns:a16="http://schemas.microsoft.com/office/drawing/2014/main" id="{529581DB-2E9F-BCD7-CF98-C19AC333F37F}"/>
              </a:ext>
              <a:ext uri="{C183D7F6-B498-43B3-948B-1728B52AA6E4}">
                <adec:decorative xmlns:adec="http://schemas.microsoft.com/office/drawing/2017/decorative" val="1"/>
              </a:ext>
            </a:extLst>
          </p:cNvPr>
          <p:cNvSpPr/>
          <p:nvPr/>
        </p:nvSpPr>
        <p:spPr>
          <a:xfrm>
            <a:off x="15036012" y="7306172"/>
            <a:ext cx="573066" cy="581870"/>
          </a:xfrm>
          <a:custGeom>
            <a:avLst/>
            <a:gdLst/>
            <a:ahLst/>
            <a:cxnLst/>
            <a:rect l="l" t="t" r="r" b="b"/>
            <a:pathLst>
              <a:path w="1067663" h="1067663">
                <a:moveTo>
                  <a:pt x="0" y="0"/>
                </a:moveTo>
                <a:lnTo>
                  <a:pt x="1067663" y="0"/>
                </a:lnTo>
                <a:lnTo>
                  <a:pt x="1067663" y="1067664"/>
                </a:lnTo>
                <a:lnTo>
                  <a:pt x="0" y="1067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29">
            <a:extLst>
              <a:ext uri="{FF2B5EF4-FFF2-40B4-BE49-F238E27FC236}">
                <a16:creationId xmlns:a16="http://schemas.microsoft.com/office/drawing/2014/main" id="{CE0BD840-AFE5-E4E5-7F94-355EDB02DDDB}"/>
              </a:ext>
            </a:extLst>
          </p:cNvPr>
          <p:cNvSpPr txBox="1"/>
          <p:nvPr/>
        </p:nvSpPr>
        <p:spPr>
          <a:xfrm flipH="1">
            <a:off x="15322545" y="7058091"/>
            <a:ext cx="45719" cy="808042"/>
          </a:xfrm>
          <a:prstGeom prst="rect">
            <a:avLst/>
          </a:prstGeom>
        </p:spPr>
        <p:txBody>
          <a:bodyPr wrap="square" lIns="0" tIns="0" rIns="0" bIns="0" rtlCol="0" anchor="t">
            <a:spAutoFit/>
          </a:bodyPr>
          <a:lstStyle/>
          <a:p>
            <a:pPr algn="ctr">
              <a:lnSpc>
                <a:spcPts val="7279"/>
              </a:lnSpc>
            </a:pPr>
            <a:r>
              <a:rPr lang="en-US" sz="3200" dirty="0">
                <a:solidFill>
                  <a:srgbClr val="A5C7E6"/>
                </a:solidFill>
                <a:latin typeface="Canva Sans Bold"/>
              </a:rPr>
              <a:t>4</a:t>
            </a:r>
          </a:p>
        </p:txBody>
      </p:sp>
    </p:spTree>
    <p:extLst>
      <p:ext uri="{BB962C8B-B14F-4D97-AF65-F5344CB8AC3E}">
        <p14:creationId xmlns:p14="http://schemas.microsoft.com/office/powerpoint/2010/main" val="4088688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52F16AA14FE84BBC24B399765C3287" ma:contentTypeVersion="14" ma:contentTypeDescription="Create a new document." ma:contentTypeScope="" ma:versionID="b266db4b7083575f0f8d911ff0fed5dd">
  <xsd:schema xmlns:xsd="http://www.w3.org/2001/XMLSchema" xmlns:xs="http://www.w3.org/2001/XMLSchema" xmlns:p="http://schemas.microsoft.com/office/2006/metadata/properties" xmlns:ns2="fc0ad32c-fa66-42cb-8be9-a3dbc414c224" xmlns:ns3="11c4d9b3-9cf6-4a49-9970-243bb68adbb1" targetNamespace="http://schemas.microsoft.com/office/2006/metadata/properties" ma:root="true" ma:fieldsID="a969cd2a6dc57e1af8418d02e6a0cd97" ns2:_="" ns3:_="">
    <xsd:import namespace="fc0ad32c-fa66-42cb-8be9-a3dbc414c224"/>
    <xsd:import namespace="11c4d9b3-9cf6-4a49-9970-243bb68adb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ad32c-fa66-42cb-8be9-a3dbc414c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c4d9b3-9cf6-4a49-9970-243bb68adb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0ad32c-fa66-42cb-8be9-a3dbc414c2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C88324-3C22-4ECB-A583-8DE28AA80EA1}">
  <ds:schemaRefs>
    <ds:schemaRef ds:uri="http://schemas.microsoft.com/sharepoint/v3/contenttype/forms"/>
  </ds:schemaRefs>
</ds:datastoreItem>
</file>

<file path=customXml/itemProps2.xml><?xml version="1.0" encoding="utf-8"?>
<ds:datastoreItem xmlns:ds="http://schemas.openxmlformats.org/officeDocument/2006/customXml" ds:itemID="{2124B9A0-4D7B-4E03-A43A-1ABBACDA0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ad32c-fa66-42cb-8be9-a3dbc414c224"/>
    <ds:schemaRef ds:uri="11c4d9b3-9cf6-4a49-9970-243bb68adb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F54D87-F652-4BAC-9A80-AAB69791E331}">
  <ds:schemaRefs>
    <ds:schemaRef ds:uri="http://purl.org/dc/dcmitype/"/>
    <ds:schemaRef ds:uri="fc0ad32c-fa66-42cb-8be9-a3dbc414c224"/>
    <ds:schemaRef ds:uri="http://purl.org/dc/elements/1.1/"/>
    <ds:schemaRef ds:uri="http://www.w3.org/XML/1998/namespace"/>
    <ds:schemaRef ds:uri="11c4d9b3-9cf6-4a49-9970-243bb68adbb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Integral</Template>
  <TotalTime>3280</TotalTime>
  <Words>2440</Words>
  <Application>Microsoft Office PowerPoint</Application>
  <PresentationFormat>Custom</PresentationFormat>
  <Paragraphs>245</Paragraphs>
  <Slides>11</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-apple-system</vt:lpstr>
      <vt:lpstr>Tw Cen MT Condensed</vt:lpstr>
      <vt:lpstr>Barlow Bold</vt:lpstr>
      <vt:lpstr>Calibri</vt:lpstr>
      <vt:lpstr>Wingdings 3</vt:lpstr>
      <vt:lpstr>Open Sauce Bold</vt:lpstr>
      <vt:lpstr>Tw Cen MT</vt:lpstr>
      <vt:lpstr>Open Sauce Italics</vt:lpstr>
      <vt:lpstr>Arial</vt:lpstr>
      <vt:lpstr>Canva Sans Bold</vt:lpstr>
      <vt:lpstr>Arial Bold</vt:lpstr>
      <vt:lpstr>Open Sauce</vt:lpstr>
      <vt:lpstr>Codec Pro ExtraBold</vt:lpstr>
      <vt:lpstr>Poppins Bold</vt:lpstr>
      <vt:lpstr>Integral</vt:lpstr>
      <vt:lpstr>EQUALITY, DIVERSITY &amp; INCLUSION (EDI) Workforce Race Equality Standard Plan October 2023</vt:lpstr>
      <vt:lpstr>NHSE EDI Improvement Plan (June 2023)</vt:lpstr>
      <vt:lpstr>EDI WRES PRIORITIES </vt:lpstr>
      <vt:lpstr>Why these priorities?...</vt:lpstr>
      <vt:lpstr>Ensuring EDI Ownership &amp; Accountability</vt:lpstr>
      <vt:lpstr>Eliminating discrimination, harassment, bullying &amp; violence</vt:lpstr>
      <vt:lpstr>Embedding diverse &amp; fair recruitment</vt:lpstr>
      <vt:lpstr>OUR STAFF NETWORKS</vt:lpstr>
      <vt:lpstr>A LOOK AHEAD: YEARS 2 AND 3 ….</vt:lpstr>
      <vt:lpstr>Going even further...</vt:lpstr>
      <vt:lpstr>Actions we will take...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 Plan</dc:title>
  <dc:creator>Sarah Margetts</dc:creator>
  <cp:lastModifiedBy>Caroline Hartley</cp:lastModifiedBy>
  <cp:revision>55</cp:revision>
  <dcterms:created xsi:type="dcterms:W3CDTF">2006-08-16T00:00:00Z</dcterms:created>
  <dcterms:modified xsi:type="dcterms:W3CDTF">2023-10-31T14:07:07Z</dcterms:modified>
  <dc:identifier>DAFt4c3cEUE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0x0101008A52F16AA14FE84BBC24B399765C3287</vt:lpwstr>
  </property>
</Properties>
</file>