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4"/>
  </p:notesMasterIdLst>
  <p:handoutMasterIdLst>
    <p:handoutMasterId r:id="rId15"/>
  </p:handoutMasterIdLst>
  <p:sldIdLst>
    <p:sldId id="256" r:id="rId5"/>
    <p:sldId id="267" r:id="rId6"/>
    <p:sldId id="271" r:id="rId7"/>
    <p:sldId id="273" r:id="rId8"/>
    <p:sldId id="274" r:id="rId9"/>
    <p:sldId id="272" r:id="rId10"/>
    <p:sldId id="261" r:id="rId11"/>
    <p:sldId id="262" r:id="rId12"/>
    <p:sldId id="268" r:id="rId13"/>
  </p:sldIdLst>
  <p:sldSz cx="9144000" cy="5715000" type="screen16x1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521415D9-36F7-43E2-AB2F-B90AF26B5E84}">
      <p14:sectionLst xmlns:p14="http://schemas.microsoft.com/office/powerpoint/2010/main">
        <p14:section name="Default Section" id="{756455E2-57F6-496C-A3E5-D6A7F44CD276}">
          <p14:sldIdLst>
            <p14:sldId id="256"/>
            <p14:sldId id="267"/>
            <p14:sldId id="271"/>
            <p14:sldId id="273"/>
            <p14:sldId id="274"/>
            <p14:sldId id="272"/>
            <p14:sldId id="261"/>
            <p14:sldId id="262"/>
            <p14:sldId id="268"/>
          </p14:sldIdLst>
        </p14:section>
      </p14:sectionLst>
    </p:ex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EB8"/>
    <a:srgbClr val="FFFFCC"/>
    <a:srgbClr val="FFCCCC"/>
    <a:srgbClr val="FFFF99"/>
    <a:srgbClr val="AE2573"/>
    <a:srgbClr val="00963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54"/>
    <p:restoredTop sz="93792" autoAdjust="0"/>
  </p:normalViewPr>
  <p:slideViewPr>
    <p:cSldViewPr snapToGrid="0" snapToObjects="1">
      <p:cViewPr varScale="1">
        <p:scale>
          <a:sx n="123" d="100"/>
          <a:sy n="123" d="100"/>
        </p:scale>
        <p:origin x="1392" y="96"/>
      </p:cViewPr>
      <p:guideLst>
        <p:guide orient="horz" pos="180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01ADE40-8122-D249-9379-A9B36347F99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smtClean="0">
                <a:latin typeface="Calibri" charset="0"/>
              </a:defRPr>
            </a:lvl1pPr>
          </a:lstStyle>
          <a:p>
            <a:pPr>
              <a:defRPr/>
            </a:pPr>
            <a:endParaRPr lang="en-US"/>
          </a:p>
        </p:txBody>
      </p:sp>
      <p:sp>
        <p:nvSpPr>
          <p:cNvPr id="3" name="Date Placeholder 2">
            <a:extLst>
              <a:ext uri="{FF2B5EF4-FFF2-40B4-BE49-F238E27FC236}">
                <a16:creationId xmlns:a16="http://schemas.microsoft.com/office/drawing/2014/main" id="{3ED11888-FD30-B843-8F97-925908F1404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smtClean="0">
                <a:latin typeface="Calibri" charset="0"/>
              </a:defRPr>
            </a:lvl1pPr>
          </a:lstStyle>
          <a:p>
            <a:pPr>
              <a:defRPr/>
            </a:pPr>
            <a:fld id="{DB53924D-D309-2C4C-9225-E4BBD96C0070}" type="datetimeFigureOut">
              <a:rPr lang="en-US"/>
              <a:pPr>
                <a:defRPr/>
              </a:pPr>
              <a:t>11/6/2024</a:t>
            </a:fld>
            <a:endParaRPr lang="en-US"/>
          </a:p>
        </p:txBody>
      </p:sp>
      <p:sp>
        <p:nvSpPr>
          <p:cNvPr id="4" name="Footer Placeholder 3">
            <a:extLst>
              <a:ext uri="{FF2B5EF4-FFF2-40B4-BE49-F238E27FC236}">
                <a16:creationId xmlns:a16="http://schemas.microsoft.com/office/drawing/2014/main" id="{278A84FC-C46D-F841-946F-886D3F887F9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smtClean="0">
                <a:latin typeface="Calibri" charset="0"/>
              </a:defRPr>
            </a:lvl1pPr>
          </a:lstStyle>
          <a:p>
            <a:pPr>
              <a:defRPr/>
            </a:pPr>
            <a:endParaRPr lang="en-US"/>
          </a:p>
        </p:txBody>
      </p:sp>
      <p:sp>
        <p:nvSpPr>
          <p:cNvPr id="5" name="Slide Number Placeholder 4">
            <a:extLst>
              <a:ext uri="{FF2B5EF4-FFF2-40B4-BE49-F238E27FC236}">
                <a16:creationId xmlns:a16="http://schemas.microsoft.com/office/drawing/2014/main" id="{8B143E27-3DEF-4B45-9F69-6D21E530BCE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smtClean="0">
                <a:latin typeface="Calibri" charset="0"/>
              </a:defRPr>
            </a:lvl1pPr>
          </a:lstStyle>
          <a:p>
            <a:pPr>
              <a:defRPr/>
            </a:pPr>
            <a:fld id="{903C4B3F-1151-7C46-B7BC-51176D2DF52A}" type="slidenum">
              <a:rPr lang="en-US"/>
              <a:pPr>
                <a:defRPr/>
              </a:pPr>
              <a:t>‹#›</a:t>
            </a:fld>
            <a:endParaRPr lang="en-US"/>
          </a:p>
        </p:txBody>
      </p:sp>
    </p:spTree>
    <p:extLst>
      <p:ext uri="{BB962C8B-B14F-4D97-AF65-F5344CB8AC3E}">
        <p14:creationId xmlns:p14="http://schemas.microsoft.com/office/powerpoint/2010/main" val="31961550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17AC015-F82A-2645-8B08-F98F30640E2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smtClean="0">
                <a:latin typeface="Calibri" charset="0"/>
              </a:defRPr>
            </a:lvl1pPr>
          </a:lstStyle>
          <a:p>
            <a:pPr>
              <a:defRPr/>
            </a:pPr>
            <a:endParaRPr lang="en-US"/>
          </a:p>
        </p:txBody>
      </p:sp>
      <p:sp>
        <p:nvSpPr>
          <p:cNvPr id="3" name="Date Placeholder 2">
            <a:extLst>
              <a:ext uri="{FF2B5EF4-FFF2-40B4-BE49-F238E27FC236}">
                <a16:creationId xmlns:a16="http://schemas.microsoft.com/office/drawing/2014/main" id="{81690739-5DA8-8244-92D3-161F59D78DD7}"/>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smtClean="0">
                <a:latin typeface="Calibri" charset="0"/>
              </a:defRPr>
            </a:lvl1pPr>
          </a:lstStyle>
          <a:p>
            <a:pPr>
              <a:defRPr/>
            </a:pPr>
            <a:fld id="{D460C319-DC81-264F-90B1-45425797ED72}" type="datetimeFigureOut">
              <a:rPr lang="en-US"/>
              <a:pPr>
                <a:defRPr/>
              </a:pPr>
              <a:t>11/6/2024</a:t>
            </a:fld>
            <a:endParaRPr lang="en-US"/>
          </a:p>
        </p:txBody>
      </p:sp>
      <p:sp>
        <p:nvSpPr>
          <p:cNvPr id="4" name="Slide Image Placeholder 3">
            <a:extLst>
              <a:ext uri="{FF2B5EF4-FFF2-40B4-BE49-F238E27FC236}">
                <a16:creationId xmlns:a16="http://schemas.microsoft.com/office/drawing/2014/main" id="{F3ADD38D-322A-4D4C-9E7B-D9C958CCB994}"/>
              </a:ext>
            </a:extLst>
          </p:cNvPr>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3CEDBE3E-7312-EB43-B4E8-4943C19D203A}"/>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29ED878A-A01C-E74D-A32C-89D63C1B3769}"/>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smtClean="0">
                <a:latin typeface="Calibri" charset="0"/>
              </a:defRPr>
            </a:lvl1pPr>
          </a:lstStyle>
          <a:p>
            <a:pPr>
              <a:defRPr/>
            </a:pPr>
            <a:endParaRPr lang="en-US"/>
          </a:p>
        </p:txBody>
      </p:sp>
      <p:sp>
        <p:nvSpPr>
          <p:cNvPr id="7" name="Slide Number Placeholder 6">
            <a:extLst>
              <a:ext uri="{FF2B5EF4-FFF2-40B4-BE49-F238E27FC236}">
                <a16:creationId xmlns:a16="http://schemas.microsoft.com/office/drawing/2014/main" id="{C9C70817-EF4D-684C-8846-B8BF7C8178D9}"/>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smtClean="0">
                <a:latin typeface="Calibri" charset="0"/>
              </a:defRPr>
            </a:lvl1pPr>
          </a:lstStyle>
          <a:p>
            <a:pPr>
              <a:defRPr/>
            </a:pPr>
            <a:fld id="{43000668-4B85-DE49-BC2F-E0E9F6C43842}" type="slidenum">
              <a:rPr lang="en-US"/>
              <a:pPr>
                <a:defRPr/>
              </a:pPr>
              <a:t>‹#›</a:t>
            </a:fld>
            <a:endParaRPr lang="en-US"/>
          </a:p>
        </p:txBody>
      </p:sp>
    </p:spTree>
    <p:extLst>
      <p:ext uri="{BB962C8B-B14F-4D97-AF65-F5344CB8AC3E}">
        <p14:creationId xmlns:p14="http://schemas.microsoft.com/office/powerpoint/2010/main" val="50073167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43000668-4B85-DE49-BC2F-E0E9F6C43842}" type="slidenum">
              <a:rPr lang="en-US" smtClean="0"/>
              <a:pPr>
                <a:defRPr/>
              </a:pPr>
              <a:t>4</a:t>
            </a:fld>
            <a:endParaRPr lang="en-US"/>
          </a:p>
        </p:txBody>
      </p:sp>
    </p:spTree>
    <p:extLst>
      <p:ext uri="{BB962C8B-B14F-4D97-AF65-F5344CB8AC3E}">
        <p14:creationId xmlns:p14="http://schemas.microsoft.com/office/powerpoint/2010/main" val="6053071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43000668-4B85-DE49-BC2F-E0E9F6C43842}" type="slidenum">
              <a:rPr lang="en-US" smtClean="0"/>
              <a:pPr>
                <a:defRPr/>
              </a:pPr>
              <a:t>5</a:t>
            </a:fld>
            <a:endParaRPr lang="en-US"/>
          </a:p>
        </p:txBody>
      </p:sp>
    </p:spTree>
    <p:extLst>
      <p:ext uri="{BB962C8B-B14F-4D97-AF65-F5344CB8AC3E}">
        <p14:creationId xmlns:p14="http://schemas.microsoft.com/office/powerpoint/2010/main" val="17562156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43000668-4B85-DE49-BC2F-E0E9F6C43842}" type="slidenum">
              <a:rPr lang="en-US" smtClean="0"/>
              <a:pPr>
                <a:defRPr/>
              </a:pPr>
              <a:t>6</a:t>
            </a:fld>
            <a:endParaRPr lang="en-US"/>
          </a:p>
        </p:txBody>
      </p:sp>
    </p:spTree>
    <p:extLst>
      <p:ext uri="{BB962C8B-B14F-4D97-AF65-F5344CB8AC3E}">
        <p14:creationId xmlns:p14="http://schemas.microsoft.com/office/powerpoint/2010/main" val="40489711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43000668-4B85-DE49-BC2F-E0E9F6C43842}" type="slidenum">
              <a:rPr lang="en-US" smtClean="0"/>
              <a:pPr>
                <a:defRPr/>
              </a:pPr>
              <a:t>7</a:t>
            </a:fld>
            <a:endParaRPr lang="en-US"/>
          </a:p>
        </p:txBody>
      </p:sp>
    </p:spTree>
    <p:extLst>
      <p:ext uri="{BB962C8B-B14F-4D97-AF65-F5344CB8AC3E}">
        <p14:creationId xmlns:p14="http://schemas.microsoft.com/office/powerpoint/2010/main" val="14174703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43000668-4B85-DE49-BC2F-E0E9F6C43842}" type="slidenum">
              <a:rPr lang="en-US" smtClean="0"/>
              <a:pPr>
                <a:defRPr/>
              </a:pPr>
              <a:t>8</a:t>
            </a:fld>
            <a:endParaRPr lang="en-US"/>
          </a:p>
        </p:txBody>
      </p:sp>
    </p:spTree>
    <p:extLst>
      <p:ext uri="{BB962C8B-B14F-4D97-AF65-F5344CB8AC3E}">
        <p14:creationId xmlns:p14="http://schemas.microsoft.com/office/powerpoint/2010/main" val="21112726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4328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004306" y="1268876"/>
            <a:ext cx="6929960" cy="1806112"/>
          </a:xfrm>
          <a:prstGeom prst="rect">
            <a:avLst/>
          </a:prstGeom>
        </p:spPr>
        <p:txBody>
          <a:bodyPr lIns="0" tIns="0" rIns="0" bIns="0"/>
          <a:lstStyle>
            <a:lvl1pPr marL="0" indent="0">
              <a:buNone/>
              <a:defRPr sz="4800" b="1">
                <a:solidFill>
                  <a:schemeClr val="accent2"/>
                </a:solidFill>
              </a:defRPr>
            </a:lvl1pPr>
            <a:lvl2pPr marL="457200" indent="0">
              <a:buNone/>
              <a:defRPr sz="4800" b="1"/>
            </a:lvl2pPr>
            <a:lvl3pPr marL="914400" indent="0">
              <a:buNone/>
              <a:defRPr sz="4800" b="1"/>
            </a:lvl3pPr>
            <a:lvl4pPr marL="1371600" indent="0">
              <a:buNone/>
              <a:defRPr sz="4800" b="1"/>
            </a:lvl4pPr>
            <a:lvl5pPr marL="1828800" indent="0">
              <a:buNone/>
              <a:defRPr sz="4800" b="1"/>
            </a:lvl5pPr>
          </a:lstStyle>
          <a:p>
            <a:pPr lvl="0"/>
            <a:r>
              <a:rPr lang="en-US"/>
              <a:t>Click to edit Master text styles</a:t>
            </a:r>
          </a:p>
        </p:txBody>
      </p:sp>
    </p:spTree>
    <p:extLst>
      <p:ext uri="{BB962C8B-B14F-4D97-AF65-F5344CB8AC3E}">
        <p14:creationId xmlns:p14="http://schemas.microsoft.com/office/powerpoint/2010/main" val="109370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4"/>
          <p:cNvSpPr>
            <a:spLocks noGrp="1"/>
          </p:cNvSpPr>
          <p:nvPr>
            <p:ph type="body" sz="quarter" idx="10"/>
          </p:nvPr>
        </p:nvSpPr>
        <p:spPr>
          <a:xfrm>
            <a:off x="1004306" y="1268876"/>
            <a:ext cx="6929960" cy="1596562"/>
          </a:xfrm>
          <a:prstGeom prst="rect">
            <a:avLst/>
          </a:prstGeom>
        </p:spPr>
        <p:txBody>
          <a:bodyPr lIns="0" tIns="0" rIns="0" bIns="0"/>
          <a:lstStyle>
            <a:lvl1pPr marL="0" indent="0">
              <a:buNone/>
              <a:defRPr sz="4800" b="0" baseline="0">
                <a:solidFill>
                  <a:schemeClr val="accent2"/>
                </a:solidFill>
              </a:defRPr>
            </a:lvl1pPr>
            <a:lvl2pPr marL="457200" indent="0">
              <a:buNone/>
              <a:defRPr sz="4800" b="1"/>
            </a:lvl2pPr>
            <a:lvl3pPr marL="914400" indent="0">
              <a:buNone/>
              <a:defRPr sz="4800" b="1"/>
            </a:lvl3pPr>
            <a:lvl4pPr marL="1371600" indent="0">
              <a:buNone/>
              <a:defRPr sz="4800" b="1"/>
            </a:lvl4pPr>
            <a:lvl5pPr marL="1828800" indent="0">
              <a:buNone/>
              <a:defRPr sz="4800" b="1"/>
            </a:lvl5pPr>
          </a:lstStyle>
          <a:p>
            <a:pPr lvl="0"/>
            <a:r>
              <a:rPr lang="en-US"/>
              <a:t>Click to edit Master text styles</a:t>
            </a:r>
          </a:p>
        </p:txBody>
      </p:sp>
      <p:sp>
        <p:nvSpPr>
          <p:cNvPr id="6" name="Text Placeholder 5"/>
          <p:cNvSpPr>
            <a:spLocks noGrp="1"/>
          </p:cNvSpPr>
          <p:nvPr>
            <p:ph type="body" sz="quarter" idx="11"/>
          </p:nvPr>
        </p:nvSpPr>
        <p:spPr>
          <a:xfrm>
            <a:off x="1004306" y="2865438"/>
            <a:ext cx="6929960" cy="784225"/>
          </a:xfrm>
          <a:prstGeom prst="rect">
            <a:avLst/>
          </a:prstGeom>
        </p:spPr>
        <p:txBody>
          <a:bodyPr lIns="0" tIns="0" rIns="0" bIns="0"/>
          <a:lstStyle>
            <a:lvl1pPr marL="0" indent="0">
              <a:buNone/>
              <a:defRPr sz="2400" b="1">
                <a:solidFill>
                  <a:schemeClr val="tx1"/>
                </a:solidFill>
              </a:defRPr>
            </a:lvl1pPr>
            <a:lvl2pPr marL="457200" indent="0">
              <a:buNone/>
              <a:defRPr sz="2400" b="1"/>
            </a:lvl2pPr>
            <a:lvl3pPr marL="914400" indent="0">
              <a:buNone/>
              <a:defRPr sz="2400" b="1"/>
            </a:lvl3pPr>
            <a:lvl4pPr marL="1371600" indent="0">
              <a:buNone/>
              <a:defRPr sz="2400" b="1"/>
            </a:lvl4pPr>
            <a:lvl5pPr marL="1828800" indent="0">
              <a:buNone/>
              <a:defRPr sz="2400" b="1"/>
            </a:lvl5pPr>
          </a:lstStyle>
          <a:p>
            <a:pPr lvl="0"/>
            <a:r>
              <a:rPr lang="en-US"/>
              <a:t>Click to edit Master text styles</a:t>
            </a:r>
          </a:p>
        </p:txBody>
      </p:sp>
    </p:spTree>
    <p:extLst>
      <p:ext uri="{BB962C8B-B14F-4D97-AF65-F5344CB8AC3E}">
        <p14:creationId xmlns:p14="http://schemas.microsoft.com/office/powerpoint/2010/main" val="36869088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023021" y="1443037"/>
            <a:ext cx="6804025" cy="452437"/>
          </a:xfrm>
          <a:prstGeom prst="rect">
            <a:avLst/>
          </a:prstGeom>
        </p:spPr>
        <p:txBody>
          <a:bodyPr lIns="0" tIns="0" rIns="0" bIns="0"/>
          <a:lstStyle>
            <a:lvl1pPr marL="0" indent="0">
              <a:buNone/>
              <a:defRPr sz="3000" b="1">
                <a:solidFill>
                  <a:schemeClr val="accent2"/>
                </a:solidFill>
              </a:defRPr>
            </a:lvl1pPr>
            <a:lvl2pPr marL="457200" indent="0">
              <a:buNone/>
              <a:defRPr sz="2400" b="1">
                <a:solidFill>
                  <a:schemeClr val="accent2"/>
                </a:solidFill>
              </a:defRPr>
            </a:lvl2pPr>
            <a:lvl3pPr marL="914400" indent="0">
              <a:buNone/>
              <a:defRPr sz="2400" b="1">
                <a:solidFill>
                  <a:schemeClr val="accent2"/>
                </a:solidFill>
              </a:defRPr>
            </a:lvl3pPr>
            <a:lvl4pPr marL="1371600" indent="0">
              <a:buNone/>
              <a:defRPr sz="2400" b="1">
                <a:solidFill>
                  <a:schemeClr val="accent2"/>
                </a:solidFill>
              </a:defRPr>
            </a:lvl4pPr>
            <a:lvl5pPr marL="1828800" indent="0">
              <a:buNone/>
              <a:defRPr sz="2400" b="1">
                <a:solidFill>
                  <a:schemeClr val="accent2"/>
                </a:solidFill>
              </a:defRPr>
            </a:lvl5pPr>
          </a:lstStyle>
          <a:p>
            <a:pPr lvl="0"/>
            <a:r>
              <a:rPr lang="en-US"/>
              <a:t>Click to edit Master text styles</a:t>
            </a:r>
          </a:p>
        </p:txBody>
      </p:sp>
      <p:sp>
        <p:nvSpPr>
          <p:cNvPr id="7" name="Content Placeholder 6"/>
          <p:cNvSpPr>
            <a:spLocks noGrp="1"/>
          </p:cNvSpPr>
          <p:nvPr>
            <p:ph sz="quarter" idx="11"/>
          </p:nvPr>
        </p:nvSpPr>
        <p:spPr>
          <a:xfrm>
            <a:off x="1022350" y="2232586"/>
            <a:ext cx="6804025" cy="2657466"/>
          </a:xfrm>
          <a:prstGeom prst="rect">
            <a:avLst/>
          </a:prstGeom>
        </p:spPr>
        <p:txBody>
          <a:bodyPr lIns="0" tIns="0" rIns="0" bIns="0"/>
          <a:lstStyle>
            <a:lvl1pPr marL="0" indent="0">
              <a:spcAft>
                <a:spcPts val="600"/>
              </a:spcAft>
              <a:buNone/>
              <a:defRPr sz="1600"/>
            </a:lvl1pPr>
            <a:lvl2pPr marL="271463" indent="-266700">
              <a:buFont typeface="Arial" charset="0"/>
              <a:buChar char="•"/>
              <a:tabLst/>
              <a:defRPr sz="1600"/>
            </a:lvl2pPr>
            <a:lvl3pPr marL="557213" indent="-285750">
              <a:buFont typeface="Arial" charset="0"/>
              <a:buChar char="•"/>
              <a:tabLst/>
              <a:defRPr sz="1600"/>
            </a:lvl3pPr>
            <a:lvl4pPr marL="889000" indent="-311150">
              <a:buFont typeface="Arial" charset="0"/>
              <a:buChar char="•"/>
              <a:tabLst/>
              <a:defRPr sz="1600"/>
            </a:lvl4pPr>
            <a:lvl5pPr marL="1155700" indent="-266700">
              <a:buFont typeface="Arial" charset="0"/>
              <a:buChar char="•"/>
              <a:tabLs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27834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9" name="Text Placeholder 4"/>
          <p:cNvSpPr>
            <a:spLocks noGrp="1"/>
          </p:cNvSpPr>
          <p:nvPr>
            <p:ph type="body" sz="quarter" idx="10"/>
          </p:nvPr>
        </p:nvSpPr>
        <p:spPr>
          <a:xfrm>
            <a:off x="1023021" y="1443037"/>
            <a:ext cx="6804025" cy="452437"/>
          </a:xfrm>
          <a:prstGeom prst="rect">
            <a:avLst/>
          </a:prstGeom>
        </p:spPr>
        <p:txBody>
          <a:bodyPr lIns="0" tIns="0" rIns="0" bIns="0"/>
          <a:lstStyle>
            <a:lvl1pPr marL="0" indent="0">
              <a:buNone/>
              <a:defRPr sz="3000" b="1">
                <a:solidFill>
                  <a:schemeClr val="accent2"/>
                </a:solidFill>
              </a:defRPr>
            </a:lvl1pPr>
            <a:lvl2pPr marL="457200" indent="0">
              <a:buNone/>
              <a:defRPr sz="2400" b="1">
                <a:solidFill>
                  <a:schemeClr val="accent2"/>
                </a:solidFill>
              </a:defRPr>
            </a:lvl2pPr>
            <a:lvl3pPr marL="914400" indent="0">
              <a:buNone/>
              <a:defRPr sz="2400" b="1">
                <a:solidFill>
                  <a:schemeClr val="accent2"/>
                </a:solidFill>
              </a:defRPr>
            </a:lvl3pPr>
            <a:lvl4pPr marL="1371600" indent="0">
              <a:buNone/>
              <a:defRPr sz="2400" b="1">
                <a:solidFill>
                  <a:schemeClr val="accent2"/>
                </a:solidFill>
              </a:defRPr>
            </a:lvl4pPr>
            <a:lvl5pPr marL="1828800" indent="0">
              <a:buNone/>
              <a:defRPr sz="2400" b="1">
                <a:solidFill>
                  <a:schemeClr val="accent2"/>
                </a:solidFill>
              </a:defRPr>
            </a:lvl5pPr>
          </a:lstStyle>
          <a:p>
            <a:pPr lvl="0"/>
            <a:r>
              <a:rPr lang="en-US"/>
              <a:t>Click to edit Master text styles</a:t>
            </a:r>
          </a:p>
        </p:txBody>
      </p:sp>
      <p:sp>
        <p:nvSpPr>
          <p:cNvPr id="14" name="Picture Placeholder 13"/>
          <p:cNvSpPr>
            <a:spLocks noGrp="1"/>
          </p:cNvSpPr>
          <p:nvPr>
            <p:ph type="pic" sz="quarter" idx="14"/>
          </p:nvPr>
        </p:nvSpPr>
        <p:spPr>
          <a:xfrm>
            <a:off x="1022350" y="2351104"/>
            <a:ext cx="2076450" cy="1936750"/>
          </a:xfrm>
          <a:prstGeom prst="rect">
            <a:avLst/>
          </a:prstGeom>
        </p:spPr>
        <p:txBody>
          <a:bodyPr/>
          <a:lstStyle>
            <a:lvl1pPr marL="0" indent="0">
              <a:buNone/>
              <a:defRPr sz="800"/>
            </a:lvl1pPr>
          </a:lstStyle>
          <a:p>
            <a:pPr lvl="0"/>
            <a:endParaRPr lang="en-US" noProof="0" dirty="0"/>
          </a:p>
        </p:txBody>
      </p:sp>
      <p:sp>
        <p:nvSpPr>
          <p:cNvPr id="15" name="Picture Placeholder 13"/>
          <p:cNvSpPr>
            <a:spLocks noGrp="1"/>
          </p:cNvSpPr>
          <p:nvPr>
            <p:ph type="pic" sz="quarter" idx="15"/>
          </p:nvPr>
        </p:nvSpPr>
        <p:spPr>
          <a:xfrm>
            <a:off x="3638097" y="2351104"/>
            <a:ext cx="2076450" cy="1936750"/>
          </a:xfrm>
          <a:prstGeom prst="rect">
            <a:avLst/>
          </a:prstGeom>
        </p:spPr>
        <p:txBody>
          <a:bodyPr/>
          <a:lstStyle>
            <a:lvl1pPr marL="0" indent="0">
              <a:buNone/>
              <a:defRPr sz="800"/>
            </a:lvl1pPr>
          </a:lstStyle>
          <a:p>
            <a:pPr lvl="0"/>
            <a:endParaRPr lang="en-US" noProof="0" dirty="0"/>
          </a:p>
        </p:txBody>
      </p:sp>
      <p:sp>
        <p:nvSpPr>
          <p:cNvPr id="16" name="Picture Placeholder 13"/>
          <p:cNvSpPr>
            <a:spLocks noGrp="1"/>
          </p:cNvSpPr>
          <p:nvPr>
            <p:ph type="pic" sz="quarter" idx="16"/>
          </p:nvPr>
        </p:nvSpPr>
        <p:spPr>
          <a:xfrm>
            <a:off x="6253843" y="2351104"/>
            <a:ext cx="2076450" cy="1936750"/>
          </a:xfrm>
          <a:prstGeom prst="rect">
            <a:avLst/>
          </a:prstGeom>
        </p:spPr>
        <p:txBody>
          <a:bodyPr/>
          <a:lstStyle>
            <a:lvl1pPr marL="0" indent="0">
              <a:buNone/>
              <a:defRPr sz="800"/>
            </a:lvl1pPr>
          </a:lstStyle>
          <a:p>
            <a:pPr lvl="0"/>
            <a:endParaRPr lang="en-US" noProof="0" dirty="0"/>
          </a:p>
        </p:txBody>
      </p:sp>
      <p:sp>
        <p:nvSpPr>
          <p:cNvPr id="18" name="Text Placeholder 17"/>
          <p:cNvSpPr>
            <a:spLocks noGrp="1"/>
          </p:cNvSpPr>
          <p:nvPr>
            <p:ph type="body" sz="quarter" idx="17"/>
          </p:nvPr>
        </p:nvSpPr>
        <p:spPr>
          <a:xfrm>
            <a:off x="1022350" y="4504430"/>
            <a:ext cx="2076450" cy="376237"/>
          </a:xfrm>
          <a:prstGeom prst="rect">
            <a:avLst/>
          </a:prstGeom>
        </p:spPr>
        <p:txBody>
          <a:bodyPr lIns="0" tIns="0" rIns="0" bIns="0"/>
          <a:lstStyle>
            <a:lvl1pPr marL="0" indent="0">
              <a:buNone/>
              <a:defRPr sz="1200" baseline="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19" name="Text Placeholder 17"/>
          <p:cNvSpPr>
            <a:spLocks noGrp="1"/>
          </p:cNvSpPr>
          <p:nvPr>
            <p:ph type="body" sz="quarter" idx="18"/>
          </p:nvPr>
        </p:nvSpPr>
        <p:spPr>
          <a:xfrm>
            <a:off x="3648462" y="4504430"/>
            <a:ext cx="2076450" cy="376237"/>
          </a:xfrm>
          <a:prstGeom prst="rect">
            <a:avLst/>
          </a:prstGeom>
        </p:spPr>
        <p:txBody>
          <a:bodyPr lIns="0" tIns="0" rIns="0" bIns="0"/>
          <a:lstStyle>
            <a:lvl1pPr marL="0" indent="0">
              <a:buNone/>
              <a:defRPr sz="1200" baseline="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20" name="Text Placeholder 17"/>
          <p:cNvSpPr>
            <a:spLocks noGrp="1"/>
          </p:cNvSpPr>
          <p:nvPr>
            <p:ph type="body" sz="quarter" idx="19"/>
          </p:nvPr>
        </p:nvSpPr>
        <p:spPr>
          <a:xfrm>
            <a:off x="6257848" y="4504430"/>
            <a:ext cx="2076450" cy="376237"/>
          </a:xfrm>
          <a:prstGeom prst="rect">
            <a:avLst/>
          </a:prstGeom>
        </p:spPr>
        <p:txBody>
          <a:bodyPr lIns="0" tIns="0" rIns="0" bIns="0"/>
          <a:lstStyle>
            <a:lvl1pPr marL="0" indent="0">
              <a:buNone/>
              <a:defRPr sz="1200" baseline="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Tree>
    <p:extLst>
      <p:ext uri="{BB962C8B-B14F-4D97-AF65-F5344CB8AC3E}">
        <p14:creationId xmlns:p14="http://schemas.microsoft.com/office/powerpoint/2010/main" val="10591246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Text Placeholder 4"/>
          <p:cNvSpPr>
            <a:spLocks noGrp="1"/>
          </p:cNvSpPr>
          <p:nvPr>
            <p:ph type="body" sz="quarter" idx="10"/>
          </p:nvPr>
        </p:nvSpPr>
        <p:spPr>
          <a:xfrm>
            <a:off x="1023021" y="1443037"/>
            <a:ext cx="6804025" cy="452437"/>
          </a:xfrm>
          <a:prstGeom prst="rect">
            <a:avLst/>
          </a:prstGeom>
        </p:spPr>
        <p:txBody>
          <a:bodyPr lIns="0" tIns="0" rIns="0" bIns="0"/>
          <a:lstStyle>
            <a:lvl1pPr marL="0" indent="0">
              <a:buNone/>
              <a:defRPr sz="3000" b="1">
                <a:solidFill>
                  <a:schemeClr val="accent2"/>
                </a:solidFill>
              </a:defRPr>
            </a:lvl1pPr>
            <a:lvl2pPr marL="457200" indent="0">
              <a:buNone/>
              <a:defRPr sz="2400" b="1">
                <a:solidFill>
                  <a:schemeClr val="accent2"/>
                </a:solidFill>
              </a:defRPr>
            </a:lvl2pPr>
            <a:lvl3pPr marL="914400" indent="0">
              <a:buNone/>
              <a:defRPr sz="2400" b="1">
                <a:solidFill>
                  <a:schemeClr val="accent2"/>
                </a:solidFill>
              </a:defRPr>
            </a:lvl3pPr>
            <a:lvl4pPr marL="1371600" indent="0">
              <a:buNone/>
              <a:defRPr sz="2400" b="1">
                <a:solidFill>
                  <a:schemeClr val="accent2"/>
                </a:solidFill>
              </a:defRPr>
            </a:lvl4pPr>
            <a:lvl5pPr marL="1828800" indent="0">
              <a:buNone/>
              <a:defRPr sz="2400" b="1">
                <a:solidFill>
                  <a:schemeClr val="accent2"/>
                </a:solidFill>
              </a:defRPr>
            </a:lvl5pPr>
          </a:lstStyle>
          <a:p>
            <a:pPr lvl="0"/>
            <a:r>
              <a:rPr lang="en-US"/>
              <a:t>Click to edit Master text styles</a:t>
            </a:r>
          </a:p>
        </p:txBody>
      </p:sp>
      <p:sp>
        <p:nvSpPr>
          <p:cNvPr id="7" name="Content Placeholder 6"/>
          <p:cNvSpPr>
            <a:spLocks noGrp="1"/>
          </p:cNvSpPr>
          <p:nvPr>
            <p:ph sz="quarter" idx="11"/>
          </p:nvPr>
        </p:nvSpPr>
        <p:spPr>
          <a:xfrm>
            <a:off x="1022351" y="2232586"/>
            <a:ext cx="3225918" cy="2657466"/>
          </a:xfrm>
          <a:prstGeom prst="rect">
            <a:avLst/>
          </a:prstGeom>
        </p:spPr>
        <p:txBody>
          <a:bodyPr lIns="0" tIns="0" rIns="0" bIns="0"/>
          <a:lstStyle>
            <a:lvl1pPr marL="0" indent="0">
              <a:spcAft>
                <a:spcPts val="600"/>
              </a:spcAft>
              <a:buNone/>
              <a:defRPr sz="1600" baseline="0"/>
            </a:lvl1pPr>
            <a:lvl2pPr marL="271463" indent="-266700">
              <a:buFont typeface="Arial" charset="0"/>
              <a:buChar char="•"/>
              <a:tabLst/>
              <a:defRPr sz="1600"/>
            </a:lvl2pPr>
            <a:lvl3pPr marL="538163" indent="-266700">
              <a:buFont typeface="Arial" charset="0"/>
              <a:buChar char="•"/>
              <a:tabLst/>
              <a:defRPr sz="1600"/>
            </a:lvl3pPr>
            <a:lvl4pPr marL="804863" indent="-266700">
              <a:buFont typeface="Arial" charset="0"/>
              <a:buChar char="•"/>
              <a:tabLst/>
              <a:defRPr sz="1600"/>
            </a:lvl4pPr>
            <a:lvl5pPr marL="1069975" indent="-265113">
              <a:buFont typeface="Arial" charset="0"/>
              <a:buChar char="•"/>
              <a:tabLs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4062661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9" r:id="rId1"/>
    <p:sldLayoutId id="2147483683" r:id="rId2"/>
    <p:sldLayoutId id="2147483680" r:id="rId3"/>
    <p:sldLayoutId id="2147483681" r:id="rId4"/>
    <p:sldLayoutId id="2147483682" r:id="rId5"/>
    <p:sldLayoutId id="2147483684" r:id="rId6"/>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Arial" panose="020B0604020202020204" pitchFamily="34" charset="0"/>
        </a:defRPr>
      </a:lvl2pPr>
      <a:lvl3pPr algn="ctr" defTabSz="457200" rtl="0" eaLnBrk="0" fontAlgn="base" hangingPunct="0">
        <a:spcBef>
          <a:spcPct val="0"/>
        </a:spcBef>
        <a:spcAft>
          <a:spcPct val="0"/>
        </a:spcAft>
        <a:defRPr sz="4400">
          <a:solidFill>
            <a:schemeClr val="tx1"/>
          </a:solidFill>
          <a:latin typeface="Arial" panose="020B0604020202020204" pitchFamily="34" charset="0"/>
        </a:defRPr>
      </a:lvl3pPr>
      <a:lvl4pPr algn="ctr" defTabSz="457200" rtl="0" eaLnBrk="0" fontAlgn="base" hangingPunct="0">
        <a:spcBef>
          <a:spcPct val="0"/>
        </a:spcBef>
        <a:spcAft>
          <a:spcPct val="0"/>
        </a:spcAft>
        <a:defRPr sz="4400">
          <a:solidFill>
            <a:schemeClr val="tx1"/>
          </a:solidFill>
          <a:latin typeface="Arial" panose="020B0604020202020204" pitchFamily="34" charset="0"/>
        </a:defRPr>
      </a:lvl4pPr>
      <a:lvl5pPr algn="ctr" defTabSz="457200" rtl="0" eaLnBrk="0" fontAlgn="base" hangingPunct="0">
        <a:spcBef>
          <a:spcPct val="0"/>
        </a:spcBef>
        <a:spcAft>
          <a:spcPct val="0"/>
        </a:spcAft>
        <a:defRPr sz="4400">
          <a:solidFill>
            <a:schemeClr val="tx1"/>
          </a:solidFill>
          <a:latin typeface="Arial" panose="020B0604020202020204" pitchFamily="34" charset="0"/>
        </a:defRPr>
      </a:lvl5pPr>
      <a:lvl6pPr marL="457200" algn="ctr" defTabSz="457200" rtl="0" fontAlgn="base">
        <a:spcBef>
          <a:spcPct val="0"/>
        </a:spcBef>
        <a:spcAft>
          <a:spcPct val="0"/>
        </a:spcAft>
        <a:defRPr sz="4400">
          <a:solidFill>
            <a:schemeClr val="tx1"/>
          </a:solidFill>
          <a:latin typeface="Calibri" panose="020F0502020204030204" pitchFamily="34" charset="0"/>
        </a:defRPr>
      </a:lvl6pPr>
      <a:lvl7pPr marL="914400" algn="ctr" defTabSz="457200" rtl="0" fontAlgn="base">
        <a:spcBef>
          <a:spcPct val="0"/>
        </a:spcBef>
        <a:spcAft>
          <a:spcPct val="0"/>
        </a:spcAft>
        <a:defRPr sz="4400">
          <a:solidFill>
            <a:schemeClr val="tx1"/>
          </a:solidFill>
          <a:latin typeface="Calibri" panose="020F0502020204030204" pitchFamily="34" charset="0"/>
        </a:defRPr>
      </a:lvl7pPr>
      <a:lvl8pPr marL="1371600" algn="ctr" defTabSz="457200" rtl="0" fontAlgn="base">
        <a:spcBef>
          <a:spcPct val="0"/>
        </a:spcBef>
        <a:spcAft>
          <a:spcPct val="0"/>
        </a:spcAft>
        <a:defRPr sz="4400">
          <a:solidFill>
            <a:schemeClr val="tx1"/>
          </a:solidFill>
          <a:latin typeface="Calibri" panose="020F0502020204030204" pitchFamily="34" charset="0"/>
        </a:defRPr>
      </a:lvl8pPr>
      <a:lvl9pPr marL="1828800" algn="ctr" defTabSz="457200"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jpe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3.png"/><Relationship Id="rId9"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jpeg"/><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7.png"/><Relationship Id="rId11" Type="http://schemas.openxmlformats.org/officeDocument/2006/relationships/image" Target="../media/image21.png"/><Relationship Id="rId5" Type="http://schemas.openxmlformats.org/officeDocument/2006/relationships/image" Target="../media/image16.png"/><Relationship Id="rId10" Type="http://schemas.openxmlformats.org/officeDocument/2006/relationships/image" Target="../media/image20.png"/><Relationship Id="rId4" Type="http://schemas.openxmlformats.org/officeDocument/2006/relationships/image" Target="../media/image3.png"/><Relationship Id="rId9"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Z:\Brand &amp; Templates\Brand Guidelines 2018 onwards\Brand Guidelines 2018\Final designs\Icons\NHS Blue one colour\Brunel buildi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883338"/>
            <a:ext cx="4503948" cy="2259868"/>
          </a:xfrm>
          <a:prstGeom prst="rect">
            <a:avLst/>
          </a:prstGeom>
          <a:noFill/>
          <a:extLst>
            <a:ext uri="{909E8E84-426E-40DD-AFC4-6F175D3DCCD1}">
              <a14:hiddenFill xmlns:a14="http://schemas.microsoft.com/office/drawing/2010/main">
                <a:solidFill>
                  <a:srgbClr val="FFFFFF"/>
                </a:solidFill>
              </a14:hiddenFill>
            </a:ext>
          </a:extLst>
        </p:spPr>
      </p:pic>
      <p:sp>
        <p:nvSpPr>
          <p:cNvPr id="12289" name="Text Placeholder 4">
            <a:extLst>
              <a:ext uri="{FF2B5EF4-FFF2-40B4-BE49-F238E27FC236}">
                <a16:creationId xmlns:a16="http://schemas.microsoft.com/office/drawing/2014/main" id="{C19E2A1A-916D-B240-BCC5-A87DB2FDF10B}"/>
              </a:ext>
            </a:extLst>
          </p:cNvPr>
          <p:cNvSpPr>
            <a:spLocks noGrp="1"/>
          </p:cNvSpPr>
          <p:nvPr>
            <p:ph type="body" sz="quarter" idx="10"/>
          </p:nvPr>
        </p:nvSpPr>
        <p:spPr bwMode="auto">
          <a:xfrm>
            <a:off x="1701956" y="639065"/>
            <a:ext cx="6929437" cy="18065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dirty="0">
                <a:solidFill>
                  <a:srgbClr val="005EB8"/>
                </a:solidFill>
                <a:latin typeface="Segoe UI" panose="020B0502040204020203" pitchFamily="34" charset="0"/>
                <a:ea typeface="Tahoma" panose="020B0604030504040204" pitchFamily="34" charset="0"/>
                <a:cs typeface="Segoe UI" panose="020B0502040204020203" pitchFamily="34" charset="0"/>
              </a:rPr>
              <a:t>Workforce Race Equality Standards</a:t>
            </a:r>
          </a:p>
        </p:txBody>
      </p:sp>
      <p:pic>
        <p:nvPicPr>
          <p:cNvPr id="5" name="Picture 7" descr="NHSNBT_logo.jpg">
            <a:extLst>
              <a:ext uri="{FF2B5EF4-FFF2-40B4-BE49-F238E27FC236}">
                <a16:creationId xmlns:a16="http://schemas.microsoft.com/office/drawing/2014/main" id="{5036AE3D-1BED-9247-B63A-68A0B5D991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4463" y="182563"/>
            <a:ext cx="1127125"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390EBE74-DC03-4E5D-8215-7B9E197703BC}"/>
              </a:ext>
            </a:extLst>
          </p:cNvPr>
          <p:cNvPicPr>
            <a:picLocks noChangeAspect="1"/>
          </p:cNvPicPr>
          <p:nvPr/>
        </p:nvPicPr>
        <p:blipFill rotWithShape="1">
          <a:blip r:embed="rId4"/>
          <a:srcRect t="65215" r="3181"/>
          <a:stretch/>
        </p:blipFill>
        <p:spPr>
          <a:xfrm>
            <a:off x="-413" y="5172471"/>
            <a:ext cx="8964000" cy="541673"/>
          </a:xfrm>
          <a:prstGeom prst="rect">
            <a:avLst/>
          </a:prstGeom>
        </p:spPr>
      </p:pic>
      <p:sp>
        <p:nvSpPr>
          <p:cNvPr id="4" name="TextBox 3">
            <a:extLst>
              <a:ext uri="{FF2B5EF4-FFF2-40B4-BE49-F238E27FC236}">
                <a16:creationId xmlns:a16="http://schemas.microsoft.com/office/drawing/2014/main" id="{8E4FDBCB-5B43-F36E-6993-54F84E94A870}"/>
              </a:ext>
            </a:extLst>
          </p:cNvPr>
          <p:cNvSpPr txBox="1"/>
          <p:nvPr/>
        </p:nvSpPr>
        <p:spPr>
          <a:xfrm>
            <a:off x="5319132" y="3228442"/>
            <a:ext cx="4572000" cy="1569660"/>
          </a:xfrm>
          <a:prstGeom prst="rect">
            <a:avLst/>
          </a:prstGeom>
          <a:noFill/>
        </p:spPr>
        <p:txBody>
          <a:bodyPr wrap="square">
            <a:spAutoFit/>
          </a:bodyPr>
          <a:lstStyle/>
          <a:p>
            <a:r>
              <a:rPr lang="en-US" altLang="en-US" sz="4800" b="1" dirty="0">
                <a:solidFill>
                  <a:srgbClr val="005EB8"/>
                </a:solidFill>
                <a:latin typeface="Segoe UI" panose="020B0502040204020203" pitchFamily="34" charset="0"/>
                <a:ea typeface="Tahoma" panose="020B0604030504040204" pitchFamily="34" charset="0"/>
                <a:cs typeface="Segoe UI" panose="020B0502040204020203" pitchFamily="34" charset="0"/>
              </a:rPr>
              <a:t>(WRES) 2022/2023</a:t>
            </a:r>
            <a:endParaRPr lang="en-GB" sz="4800" b="1" dirty="0">
              <a:solidFill>
                <a:srgbClr val="005EB8"/>
              </a:solidFill>
              <a:latin typeface="Segoe UI" panose="020B0502040204020203" pitchFamily="34" charset="0"/>
              <a:ea typeface="Tahoma" panose="020B0604030504040204" pitchFamily="34" charset="0"/>
              <a:cs typeface="Segoe UI" panose="020B0502040204020203"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ext Placeholder 7">
            <a:extLst>
              <a:ext uri="{FF2B5EF4-FFF2-40B4-BE49-F238E27FC236}">
                <a16:creationId xmlns:a16="http://schemas.microsoft.com/office/drawing/2014/main" id="{3EA0C177-94AE-8540-80A3-DA0BFF335D1B}"/>
              </a:ext>
            </a:extLst>
          </p:cNvPr>
          <p:cNvSpPr>
            <a:spLocks noGrp="1"/>
          </p:cNvSpPr>
          <p:nvPr>
            <p:ph type="body" sz="quarter" idx="10"/>
          </p:nvPr>
        </p:nvSpPr>
        <p:spPr bwMode="auto">
          <a:xfrm>
            <a:off x="252412" y="203135"/>
            <a:ext cx="7512051" cy="1597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sz="2800" b="1" dirty="0">
                <a:solidFill>
                  <a:srgbClr val="005EB8"/>
                </a:solidFill>
                <a:latin typeface="Segoe UI" panose="020B0502040204020203" pitchFamily="34" charset="0"/>
                <a:cs typeface="Segoe UI" panose="020B0502040204020203" pitchFamily="34" charset="0"/>
              </a:rPr>
              <a:t>NBT Workforce composition 2022/2023</a:t>
            </a:r>
          </a:p>
          <a:p>
            <a:r>
              <a:rPr lang="en-US" altLang="en-US" sz="2000" dirty="0">
                <a:solidFill>
                  <a:schemeClr val="tx1"/>
                </a:solidFill>
                <a:latin typeface="Segoe UI" panose="020B0502040204020203" pitchFamily="34" charset="0"/>
                <a:ea typeface="Tahoma" panose="020B0604030504040204" pitchFamily="34" charset="0"/>
                <a:cs typeface="Segoe UI" panose="020B0502040204020203" pitchFamily="34" charset="0"/>
              </a:rPr>
              <a:t>Workforce Race Equality Standard</a:t>
            </a:r>
          </a:p>
        </p:txBody>
      </p:sp>
      <p:pic>
        <p:nvPicPr>
          <p:cNvPr id="5" name="Picture 7" descr="NHSNBT_logo.jpg">
            <a:extLst>
              <a:ext uri="{FF2B5EF4-FFF2-40B4-BE49-F238E27FC236}">
                <a16:creationId xmlns:a16="http://schemas.microsoft.com/office/drawing/2014/main" id="{4906161F-0D4F-644C-8A02-7BECCA142A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4463" y="182563"/>
            <a:ext cx="1127125"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93B515C2-A257-44C3-A2DE-33B7FFD4E03B}"/>
              </a:ext>
            </a:extLst>
          </p:cNvPr>
          <p:cNvPicPr>
            <a:picLocks noChangeAspect="1"/>
          </p:cNvPicPr>
          <p:nvPr/>
        </p:nvPicPr>
        <p:blipFill rotWithShape="1">
          <a:blip r:embed="rId3"/>
          <a:srcRect t="65215" r="3181"/>
          <a:stretch/>
        </p:blipFill>
        <p:spPr>
          <a:xfrm>
            <a:off x="-413" y="5172471"/>
            <a:ext cx="8964000" cy="541673"/>
          </a:xfrm>
          <a:prstGeom prst="rect">
            <a:avLst/>
          </a:prstGeom>
        </p:spPr>
      </p:pic>
      <p:sp>
        <p:nvSpPr>
          <p:cNvPr id="3" name="AutoShape 2" descr="Values landscape">
            <a:extLst>
              <a:ext uri="{FF2B5EF4-FFF2-40B4-BE49-F238E27FC236}">
                <a16:creationId xmlns:a16="http://schemas.microsoft.com/office/drawing/2014/main" id="{85C4CFBE-3556-4855-9783-24F626CA67B5}"/>
              </a:ext>
            </a:extLst>
          </p:cNvPr>
          <p:cNvSpPr>
            <a:spLocks noChangeAspect="1" noChangeArrowheads="1"/>
          </p:cNvSpPr>
          <p:nvPr/>
        </p:nvSpPr>
        <p:spPr bwMode="auto">
          <a:xfrm>
            <a:off x="4419600" y="27051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Segoe UI" panose="020B0502040204020203" pitchFamily="34" charset="0"/>
              <a:cs typeface="Segoe UI" panose="020B0502040204020203" pitchFamily="34" charset="0"/>
            </a:endParaRPr>
          </a:p>
        </p:txBody>
      </p:sp>
      <p:sp>
        <p:nvSpPr>
          <p:cNvPr id="4" name="AutoShape 4" descr="Values landscape">
            <a:extLst>
              <a:ext uri="{FF2B5EF4-FFF2-40B4-BE49-F238E27FC236}">
                <a16:creationId xmlns:a16="http://schemas.microsoft.com/office/drawing/2014/main" id="{4B2CD90B-AAD3-4F6F-9540-E0F3C99EBF51}"/>
              </a:ext>
            </a:extLst>
          </p:cNvPr>
          <p:cNvSpPr>
            <a:spLocks noChangeAspect="1" noChangeArrowheads="1"/>
          </p:cNvSpPr>
          <p:nvPr/>
        </p:nvSpPr>
        <p:spPr bwMode="auto">
          <a:xfrm>
            <a:off x="4572000" y="28575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Segoe UI" panose="020B0502040204020203" pitchFamily="34" charset="0"/>
              <a:cs typeface="Segoe UI" panose="020B0502040204020203" pitchFamily="34" charset="0"/>
            </a:endParaRPr>
          </a:p>
        </p:txBody>
      </p:sp>
      <p:sp>
        <p:nvSpPr>
          <p:cNvPr id="10" name="TextBox 9">
            <a:extLst>
              <a:ext uri="{FF2B5EF4-FFF2-40B4-BE49-F238E27FC236}">
                <a16:creationId xmlns:a16="http://schemas.microsoft.com/office/drawing/2014/main" id="{AE13106D-90AD-4392-83A9-2F601D08523D}"/>
              </a:ext>
            </a:extLst>
          </p:cNvPr>
          <p:cNvSpPr txBox="1"/>
          <p:nvPr/>
        </p:nvSpPr>
        <p:spPr>
          <a:xfrm>
            <a:off x="7045438" y="1110065"/>
            <a:ext cx="1642946" cy="1077218"/>
          </a:xfrm>
          <a:prstGeom prst="rect">
            <a:avLst/>
          </a:prstGeom>
          <a:noFill/>
        </p:spPr>
        <p:txBody>
          <a:bodyPr wrap="square" rtlCol="0">
            <a:spAutoFit/>
          </a:bodyPr>
          <a:lstStyle/>
          <a:p>
            <a:pPr algn="ctr"/>
            <a:r>
              <a:rPr lang="en-GB" sz="1600" dirty="0">
                <a:solidFill>
                  <a:schemeClr val="bg1"/>
                </a:solidFill>
                <a:latin typeface="Segoe UI" panose="020B0502040204020203" pitchFamily="34" charset="0"/>
                <a:ea typeface="Tahoma" panose="020B0604030504040204" pitchFamily="34" charset="0"/>
                <a:cs typeface="Segoe UI" panose="020B0502040204020203" pitchFamily="34" charset="0"/>
              </a:rPr>
              <a:t>Total number of BAME staff members at NBT</a:t>
            </a:r>
          </a:p>
        </p:txBody>
      </p:sp>
      <p:sp>
        <p:nvSpPr>
          <p:cNvPr id="23" name="TextBox 22">
            <a:extLst>
              <a:ext uri="{FF2B5EF4-FFF2-40B4-BE49-F238E27FC236}">
                <a16:creationId xmlns:a16="http://schemas.microsoft.com/office/drawing/2014/main" id="{7D0E4B96-EB31-475A-83FD-2E7F39108766}"/>
              </a:ext>
            </a:extLst>
          </p:cNvPr>
          <p:cNvSpPr txBox="1"/>
          <p:nvPr/>
        </p:nvSpPr>
        <p:spPr>
          <a:xfrm>
            <a:off x="104078" y="4283226"/>
            <a:ext cx="1595871" cy="738664"/>
          </a:xfrm>
          <a:prstGeom prst="rect">
            <a:avLst/>
          </a:prstGeom>
          <a:solidFill>
            <a:schemeClr val="accent4">
              <a:lumMod val="20000"/>
              <a:lumOff val="80000"/>
            </a:schemeClr>
          </a:solidFill>
        </p:spPr>
        <p:txBody>
          <a:bodyPr wrap="square" rtlCol="0">
            <a:spAutoFit/>
          </a:bodyPr>
          <a:lstStyle/>
          <a:p>
            <a:r>
              <a:rPr lang="en-GB" sz="1050" b="1" dirty="0">
                <a:latin typeface="Segoe UI" panose="020B0502040204020203" pitchFamily="34" charset="0"/>
                <a:cs typeface="Segoe UI" panose="020B0502040204020203" pitchFamily="34" charset="0"/>
              </a:rPr>
              <a:t>An increase of 3.24% or 372 headcount </a:t>
            </a:r>
            <a:r>
              <a:rPr lang="en-GB" sz="1050" dirty="0">
                <a:latin typeface="Segoe UI" panose="020B0502040204020203" pitchFamily="34" charset="0"/>
                <a:cs typeface="Segoe UI" panose="020B0502040204020203" pitchFamily="34" charset="0"/>
              </a:rPr>
              <a:t>in the proportion of B.A.ME staff over 1 year, </a:t>
            </a:r>
          </a:p>
        </p:txBody>
      </p:sp>
      <p:pic>
        <p:nvPicPr>
          <p:cNvPr id="1026" name="Picture 2">
            <a:extLst>
              <a:ext uri="{FF2B5EF4-FFF2-40B4-BE49-F238E27FC236}">
                <a16:creationId xmlns:a16="http://schemas.microsoft.com/office/drawing/2014/main" id="{A4CC2FE4-F48A-4E4D-ACD9-034BA51FFB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5017" y="3229694"/>
            <a:ext cx="798050" cy="1578325"/>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a:extLst>
              <a:ext uri="{FF2B5EF4-FFF2-40B4-BE49-F238E27FC236}">
                <a16:creationId xmlns:a16="http://schemas.microsoft.com/office/drawing/2014/main" id="{DBE9EBE2-1F15-45DC-90B1-6787DD98160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7363" y="4655117"/>
            <a:ext cx="687981" cy="517354"/>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245330F8-BA4F-441D-B56F-25128D89384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72566" y="4616675"/>
            <a:ext cx="601603" cy="541713"/>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a:extLst>
              <a:ext uri="{FF2B5EF4-FFF2-40B4-BE49-F238E27FC236}">
                <a16:creationId xmlns:a16="http://schemas.microsoft.com/office/drawing/2014/main" id="{42CE906D-2FC7-4BDE-9785-47AB7E82E95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29954" y="4602593"/>
            <a:ext cx="661634" cy="54171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3B8E728E-BB92-F26D-2717-AB89CCA9F094}"/>
              </a:ext>
            </a:extLst>
          </p:cNvPr>
          <p:cNvPicPr>
            <a:picLocks noChangeAspect="1"/>
          </p:cNvPicPr>
          <p:nvPr/>
        </p:nvPicPr>
        <p:blipFill>
          <a:blip r:embed="rId8"/>
          <a:stretch>
            <a:fillRect/>
          </a:stretch>
        </p:blipFill>
        <p:spPr>
          <a:xfrm>
            <a:off x="50519" y="1127033"/>
            <a:ext cx="5922849" cy="1520516"/>
          </a:xfrm>
          <a:prstGeom prst="rect">
            <a:avLst/>
          </a:prstGeom>
        </p:spPr>
      </p:pic>
      <p:sp>
        <p:nvSpPr>
          <p:cNvPr id="11" name="TextBox 10">
            <a:extLst>
              <a:ext uri="{FF2B5EF4-FFF2-40B4-BE49-F238E27FC236}">
                <a16:creationId xmlns:a16="http://schemas.microsoft.com/office/drawing/2014/main" id="{29FBBE57-A226-959A-5440-00C7E3F8E386}"/>
              </a:ext>
            </a:extLst>
          </p:cNvPr>
          <p:cNvSpPr txBox="1"/>
          <p:nvPr/>
        </p:nvSpPr>
        <p:spPr>
          <a:xfrm>
            <a:off x="104078" y="5234975"/>
            <a:ext cx="4958576" cy="392415"/>
          </a:xfrm>
          <a:prstGeom prst="rect">
            <a:avLst/>
          </a:prstGeom>
          <a:noFill/>
        </p:spPr>
        <p:txBody>
          <a:bodyPr wrap="square" rtlCol="0">
            <a:spAutoFit/>
          </a:bodyPr>
          <a:lstStyle/>
          <a:p>
            <a:r>
              <a:rPr lang="en-GB" sz="900" dirty="0">
                <a:solidFill>
                  <a:schemeClr val="bg1"/>
                </a:solidFill>
                <a:latin typeface="Segoe UI" panose="020B0502040204020203" pitchFamily="34" charset="0"/>
                <a:cs typeface="Segoe UI" panose="020B0502040204020203" pitchFamily="34" charset="0"/>
              </a:rPr>
              <a:t>All data is for the NBT position as 31 March 2023, unless otherwise stated. All permanent, fixed term contract and non-executive director level staff are included</a:t>
            </a:r>
            <a:r>
              <a:rPr lang="en-GB" sz="1050" dirty="0">
                <a:solidFill>
                  <a:schemeClr val="bg1"/>
                </a:solidFill>
              </a:rPr>
              <a:t>. </a:t>
            </a:r>
          </a:p>
        </p:txBody>
      </p:sp>
      <p:pic>
        <p:nvPicPr>
          <p:cNvPr id="13" name="Picture 12">
            <a:extLst>
              <a:ext uri="{FF2B5EF4-FFF2-40B4-BE49-F238E27FC236}">
                <a16:creationId xmlns:a16="http://schemas.microsoft.com/office/drawing/2014/main" id="{31B74734-533F-7D39-D847-F5227EFF2960}"/>
              </a:ext>
            </a:extLst>
          </p:cNvPr>
          <p:cNvPicPr>
            <a:picLocks noChangeAspect="1"/>
          </p:cNvPicPr>
          <p:nvPr/>
        </p:nvPicPr>
        <p:blipFill>
          <a:blip r:embed="rId9"/>
          <a:stretch>
            <a:fillRect/>
          </a:stretch>
        </p:blipFill>
        <p:spPr>
          <a:xfrm>
            <a:off x="5919605" y="928416"/>
            <a:ext cx="3180181" cy="2233884"/>
          </a:xfrm>
          <a:prstGeom prst="rect">
            <a:avLst/>
          </a:prstGeom>
        </p:spPr>
      </p:pic>
      <p:sp>
        <p:nvSpPr>
          <p:cNvPr id="14" name="Oval 13">
            <a:extLst>
              <a:ext uri="{FF2B5EF4-FFF2-40B4-BE49-F238E27FC236}">
                <a16:creationId xmlns:a16="http://schemas.microsoft.com/office/drawing/2014/main" id="{22E0597E-A849-9BC1-3890-E5A63C8CCC4A}"/>
              </a:ext>
            </a:extLst>
          </p:cNvPr>
          <p:cNvSpPr/>
          <p:nvPr/>
        </p:nvSpPr>
        <p:spPr>
          <a:xfrm>
            <a:off x="3142770" y="1800159"/>
            <a:ext cx="661696" cy="737455"/>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5" name="TextBox 14">
            <a:extLst>
              <a:ext uri="{FF2B5EF4-FFF2-40B4-BE49-F238E27FC236}">
                <a16:creationId xmlns:a16="http://schemas.microsoft.com/office/drawing/2014/main" id="{55FBC5EB-0D27-EEA3-FAD8-80AA790A2FB9}"/>
              </a:ext>
            </a:extLst>
          </p:cNvPr>
          <p:cNvSpPr txBox="1"/>
          <p:nvPr/>
        </p:nvSpPr>
        <p:spPr>
          <a:xfrm>
            <a:off x="78814" y="3023354"/>
            <a:ext cx="1633669" cy="1061829"/>
          </a:xfrm>
          <a:prstGeom prst="rect">
            <a:avLst/>
          </a:prstGeom>
          <a:solidFill>
            <a:schemeClr val="accent4">
              <a:lumMod val="20000"/>
              <a:lumOff val="80000"/>
            </a:schemeClr>
          </a:solidFill>
        </p:spPr>
        <p:txBody>
          <a:bodyPr wrap="square" rtlCol="0">
            <a:spAutoFit/>
          </a:bodyPr>
          <a:lstStyle/>
          <a:p>
            <a:r>
              <a:rPr lang="en-GB" sz="1050" dirty="0">
                <a:latin typeface="Segoe UI" panose="020B0502040204020203" pitchFamily="34" charset="0"/>
                <a:cs typeface="Segoe UI" panose="020B0502040204020203" pitchFamily="34" charset="0"/>
              </a:rPr>
              <a:t>Staff composition at NBT of those </a:t>
            </a:r>
            <a:r>
              <a:rPr lang="en-GB" sz="1050" b="1" dirty="0">
                <a:latin typeface="Segoe UI" panose="020B0502040204020203" pitchFamily="34" charset="0"/>
                <a:cs typeface="Segoe UI" panose="020B0502040204020203" pitchFamily="34" charset="0"/>
              </a:rPr>
              <a:t>B.A.ME</a:t>
            </a:r>
            <a:r>
              <a:rPr lang="en-GB" sz="1050" dirty="0">
                <a:latin typeface="Segoe UI" panose="020B0502040204020203" pitchFamily="34" charset="0"/>
                <a:cs typeface="Segoe UI" panose="020B0502040204020203" pitchFamily="34" charset="0"/>
              </a:rPr>
              <a:t> is </a:t>
            </a:r>
            <a:r>
              <a:rPr lang="en-GB" sz="1050" b="1" dirty="0">
                <a:latin typeface="Segoe UI" panose="020B0502040204020203" pitchFamily="34" charset="0"/>
                <a:cs typeface="Segoe UI" panose="020B0502040204020203" pitchFamily="34" charset="0"/>
              </a:rPr>
              <a:t>22.86% </a:t>
            </a:r>
            <a:r>
              <a:rPr lang="en-GB" sz="1050" dirty="0">
                <a:latin typeface="Segoe UI" panose="020B0502040204020203" pitchFamily="34" charset="0"/>
                <a:cs typeface="Segoe UI" panose="020B0502040204020203" pitchFamily="34" charset="0"/>
              </a:rPr>
              <a:t>and White staff is 71.84%, however the unknown category has increased by almost 2%</a:t>
            </a:r>
          </a:p>
        </p:txBody>
      </p:sp>
      <p:sp>
        <p:nvSpPr>
          <p:cNvPr id="16" name="TextBox 15">
            <a:extLst>
              <a:ext uri="{FF2B5EF4-FFF2-40B4-BE49-F238E27FC236}">
                <a16:creationId xmlns:a16="http://schemas.microsoft.com/office/drawing/2014/main" id="{0AE235C1-6288-1A93-1E88-59810F172454}"/>
              </a:ext>
            </a:extLst>
          </p:cNvPr>
          <p:cNvSpPr txBox="1"/>
          <p:nvPr/>
        </p:nvSpPr>
        <p:spPr>
          <a:xfrm>
            <a:off x="1845733" y="2661632"/>
            <a:ext cx="3737617" cy="338554"/>
          </a:xfrm>
          <a:prstGeom prst="rect">
            <a:avLst/>
          </a:prstGeom>
          <a:noFill/>
        </p:spPr>
        <p:txBody>
          <a:bodyPr wrap="square" rtlCol="0">
            <a:spAutoFit/>
          </a:bodyPr>
          <a:lstStyle/>
          <a:p>
            <a:r>
              <a:rPr lang="en-GB" sz="1600" b="1" dirty="0">
                <a:solidFill>
                  <a:srgbClr val="005EB8"/>
                </a:solidFill>
                <a:latin typeface="Segoe UI" panose="020B0502040204020203" pitchFamily="34" charset="0"/>
                <a:cs typeface="Segoe UI" panose="020B0502040204020203" pitchFamily="34" charset="0"/>
              </a:rPr>
              <a:t>International Recruitment</a:t>
            </a:r>
          </a:p>
        </p:txBody>
      </p:sp>
      <p:sp>
        <p:nvSpPr>
          <p:cNvPr id="17" name="TextBox 16">
            <a:extLst>
              <a:ext uri="{FF2B5EF4-FFF2-40B4-BE49-F238E27FC236}">
                <a16:creationId xmlns:a16="http://schemas.microsoft.com/office/drawing/2014/main" id="{1431AC63-7761-EEB4-6519-39B41FA3C5D0}"/>
              </a:ext>
            </a:extLst>
          </p:cNvPr>
          <p:cNvSpPr txBox="1"/>
          <p:nvPr/>
        </p:nvSpPr>
        <p:spPr>
          <a:xfrm>
            <a:off x="2523067" y="3034306"/>
            <a:ext cx="2760133" cy="2191049"/>
          </a:xfrm>
          <a:prstGeom prst="rect">
            <a:avLst/>
          </a:prstGeom>
          <a:solidFill>
            <a:schemeClr val="accent2">
              <a:lumMod val="20000"/>
              <a:lumOff val="80000"/>
            </a:schemeClr>
          </a:solidFill>
        </p:spPr>
        <p:txBody>
          <a:bodyPr wrap="square" rtlCol="0">
            <a:spAutoFit/>
          </a:bodyPr>
          <a:lstStyle/>
          <a:p>
            <a:pPr>
              <a:lnSpc>
                <a:spcPct val="115000"/>
              </a:lnSpc>
              <a:spcAft>
                <a:spcPts val="1000"/>
              </a:spcAft>
            </a:pPr>
            <a:r>
              <a:rPr lang="en-GB" sz="1050" dirty="0">
                <a:latin typeface="Segoe UI" panose="020B0502040204020203" pitchFamily="34" charset="0"/>
                <a:cs typeface="Segoe UI" panose="020B0502040204020203" pitchFamily="34" charset="0"/>
              </a:rPr>
              <a:t>For new recruits in year up to 31 March 2023</a:t>
            </a:r>
            <a:r>
              <a:rPr lang="en-GB" sz="1050" b="1" dirty="0">
                <a:latin typeface="Segoe UI" panose="020B0502040204020203" pitchFamily="34" charset="0"/>
                <a:cs typeface="Segoe UI" panose="020B0502040204020203" pitchFamily="34" charset="0"/>
              </a:rPr>
              <a:t>, 81.52% </a:t>
            </a:r>
            <a:r>
              <a:rPr lang="en-GB" sz="1050" dirty="0">
                <a:latin typeface="Segoe UI" panose="020B0502040204020203" pitchFamily="34" charset="0"/>
                <a:cs typeface="Segoe UI" panose="020B0502040204020203" pitchFamily="34" charset="0"/>
              </a:rPr>
              <a:t>of International recruits are identified as B.A.ME staff, however only </a:t>
            </a:r>
            <a:r>
              <a:rPr lang="en-GB" sz="1050" b="1" dirty="0">
                <a:latin typeface="Segoe UI" panose="020B0502040204020203" pitchFamily="34" charset="0"/>
                <a:cs typeface="Segoe UI" panose="020B0502040204020203" pitchFamily="34" charset="0"/>
              </a:rPr>
              <a:t>23.36% </a:t>
            </a:r>
            <a:r>
              <a:rPr lang="en-GB" sz="1050" dirty="0">
                <a:latin typeface="Segoe UI" panose="020B0502040204020203" pitchFamily="34" charset="0"/>
                <a:cs typeface="Segoe UI" panose="020B0502040204020203" pitchFamily="34" charset="0"/>
              </a:rPr>
              <a:t>of  local/UK recruited staff are B.A.ME .</a:t>
            </a:r>
            <a:endParaRPr lang="en-GB" sz="1050" dirty="0">
              <a:solidFill>
                <a:srgbClr val="FF0000"/>
              </a:solidFill>
              <a:latin typeface="Segoe UI" panose="020B0502040204020203" pitchFamily="34" charset="0"/>
              <a:cs typeface="Segoe UI" panose="020B0502040204020203" pitchFamily="34" charset="0"/>
            </a:endParaRPr>
          </a:p>
          <a:p>
            <a:pPr>
              <a:lnSpc>
                <a:spcPct val="115000"/>
              </a:lnSpc>
              <a:spcAft>
                <a:spcPts val="1000"/>
              </a:spcAft>
            </a:pPr>
            <a:r>
              <a:rPr lang="en-GB" sz="1050" dirty="0">
                <a:latin typeface="Segoe UI" panose="020B0502040204020203" pitchFamily="34" charset="0"/>
                <a:cs typeface="Segoe UI" panose="020B0502040204020203" pitchFamily="34" charset="0"/>
              </a:rPr>
              <a:t>The biggest proportion of newly recruited NBT B.A.ME staff come are international recruits. </a:t>
            </a:r>
          </a:p>
          <a:p>
            <a:pPr>
              <a:lnSpc>
                <a:spcPct val="115000"/>
              </a:lnSpc>
              <a:spcAft>
                <a:spcPts val="1000"/>
              </a:spcAft>
            </a:pPr>
            <a:r>
              <a:rPr lang="en-GB" sz="1050" dirty="0">
                <a:latin typeface="Segoe UI" panose="020B0502040204020203" pitchFamily="34" charset="0"/>
                <a:cs typeface="Segoe UI" panose="020B0502040204020203" pitchFamily="34" charset="0"/>
              </a:rPr>
              <a:t>This suggests our numbers of </a:t>
            </a:r>
            <a:r>
              <a:rPr lang="en-GB" sz="1050" b="1" dirty="0">
                <a:latin typeface="Segoe UI" panose="020B0502040204020203" pitchFamily="34" charset="0"/>
                <a:cs typeface="Segoe UI" panose="020B0502040204020203" pitchFamily="34" charset="0"/>
              </a:rPr>
              <a:t>B.A.ME </a:t>
            </a:r>
            <a:r>
              <a:rPr lang="en-GB" sz="1050" dirty="0">
                <a:latin typeface="Segoe UI" panose="020B0502040204020203" pitchFamily="34" charset="0"/>
                <a:cs typeface="Segoe UI" panose="020B0502040204020203" pitchFamily="34" charset="0"/>
              </a:rPr>
              <a:t>staff from the local population is not </a:t>
            </a:r>
            <a:r>
              <a:rPr lang="en-GB" sz="1050" b="1" dirty="0">
                <a:latin typeface="Segoe UI" panose="020B0502040204020203" pitchFamily="34" charset="0"/>
                <a:cs typeface="Segoe UI" panose="020B0502040204020203" pitchFamily="34" charset="0"/>
              </a:rPr>
              <a:t>increasing</a:t>
            </a:r>
            <a:endParaRPr lang="en-GB" sz="1050" dirty="0">
              <a:latin typeface="Segoe UI" panose="020B0502040204020203" pitchFamily="34" charset="0"/>
              <a:cs typeface="Segoe UI" panose="020B0502040204020203" pitchFamily="34" charset="0"/>
            </a:endParaRPr>
          </a:p>
        </p:txBody>
      </p:sp>
      <p:pic>
        <p:nvPicPr>
          <p:cNvPr id="20" name="Picture 19">
            <a:extLst>
              <a:ext uri="{FF2B5EF4-FFF2-40B4-BE49-F238E27FC236}">
                <a16:creationId xmlns:a16="http://schemas.microsoft.com/office/drawing/2014/main" id="{D13E39FB-3DE8-1218-0CB1-05ADAFEB1DE0}"/>
              </a:ext>
            </a:extLst>
          </p:cNvPr>
          <p:cNvPicPr>
            <a:picLocks noChangeAspect="1"/>
          </p:cNvPicPr>
          <p:nvPr/>
        </p:nvPicPr>
        <p:blipFill>
          <a:blip r:embed="rId10"/>
          <a:stretch>
            <a:fillRect/>
          </a:stretch>
        </p:blipFill>
        <p:spPr>
          <a:xfrm>
            <a:off x="5283200" y="3334889"/>
            <a:ext cx="3851198" cy="1201469"/>
          </a:xfrm>
          <a:prstGeom prst="rect">
            <a:avLst/>
          </a:prstGeom>
        </p:spPr>
      </p:pic>
      <p:sp>
        <p:nvSpPr>
          <p:cNvPr id="2" name="Oval 1">
            <a:extLst>
              <a:ext uri="{FF2B5EF4-FFF2-40B4-BE49-F238E27FC236}">
                <a16:creationId xmlns:a16="http://schemas.microsoft.com/office/drawing/2014/main" id="{FA77D331-656E-932F-6E82-99943B17FDD3}"/>
              </a:ext>
            </a:extLst>
          </p:cNvPr>
          <p:cNvSpPr/>
          <p:nvPr/>
        </p:nvSpPr>
        <p:spPr>
          <a:xfrm>
            <a:off x="6502098" y="3478713"/>
            <a:ext cx="710530" cy="936385"/>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2573523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descr="NHSNBT_logo.jpg">
            <a:extLst>
              <a:ext uri="{FF2B5EF4-FFF2-40B4-BE49-F238E27FC236}">
                <a16:creationId xmlns:a16="http://schemas.microsoft.com/office/drawing/2014/main" id="{5036AE3D-1BED-9247-B63A-68A0B5D991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4463" y="182563"/>
            <a:ext cx="1127125"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390EBE74-DC03-4E5D-8215-7B9E197703BC}"/>
              </a:ext>
            </a:extLst>
          </p:cNvPr>
          <p:cNvPicPr>
            <a:picLocks noChangeAspect="1"/>
          </p:cNvPicPr>
          <p:nvPr/>
        </p:nvPicPr>
        <p:blipFill rotWithShape="1">
          <a:blip r:embed="rId3"/>
          <a:srcRect t="65215" r="3181"/>
          <a:stretch/>
        </p:blipFill>
        <p:spPr>
          <a:xfrm>
            <a:off x="-413" y="5172471"/>
            <a:ext cx="8964000" cy="541673"/>
          </a:xfrm>
          <a:prstGeom prst="rect">
            <a:avLst/>
          </a:prstGeom>
        </p:spPr>
      </p:pic>
      <p:graphicFrame>
        <p:nvGraphicFramePr>
          <p:cNvPr id="3" name="Table 2">
            <a:extLst>
              <a:ext uri="{FF2B5EF4-FFF2-40B4-BE49-F238E27FC236}">
                <a16:creationId xmlns:a16="http://schemas.microsoft.com/office/drawing/2014/main" id="{7892E638-0F40-92D2-99A5-F545659F7353}"/>
              </a:ext>
            </a:extLst>
          </p:cNvPr>
          <p:cNvGraphicFramePr>
            <a:graphicFrameLocks noGrp="1"/>
          </p:cNvGraphicFramePr>
          <p:nvPr>
            <p:extLst>
              <p:ext uri="{D42A27DB-BD31-4B8C-83A1-F6EECF244321}">
                <p14:modId xmlns:p14="http://schemas.microsoft.com/office/powerpoint/2010/main" val="1248721938"/>
              </p:ext>
            </p:extLst>
          </p:nvPr>
        </p:nvGraphicFramePr>
        <p:xfrm>
          <a:off x="444045" y="1095335"/>
          <a:ext cx="8310488" cy="4020026"/>
        </p:xfrm>
        <a:graphic>
          <a:graphicData uri="http://schemas.openxmlformats.org/drawingml/2006/table">
            <a:tbl>
              <a:tblPr>
                <a:tableStyleId>{5C22544A-7EE6-4342-B048-85BDC9FD1C3A}</a:tableStyleId>
              </a:tblPr>
              <a:tblGrid>
                <a:gridCol w="911218">
                  <a:extLst>
                    <a:ext uri="{9D8B030D-6E8A-4147-A177-3AD203B41FA5}">
                      <a16:colId xmlns:a16="http://schemas.microsoft.com/office/drawing/2014/main" val="4079083347"/>
                    </a:ext>
                  </a:extLst>
                </a:gridCol>
                <a:gridCol w="685204">
                  <a:extLst>
                    <a:ext uri="{9D8B030D-6E8A-4147-A177-3AD203B41FA5}">
                      <a16:colId xmlns:a16="http://schemas.microsoft.com/office/drawing/2014/main" val="106723415"/>
                    </a:ext>
                  </a:extLst>
                </a:gridCol>
                <a:gridCol w="889000">
                  <a:extLst>
                    <a:ext uri="{9D8B030D-6E8A-4147-A177-3AD203B41FA5}">
                      <a16:colId xmlns:a16="http://schemas.microsoft.com/office/drawing/2014/main" val="606447233"/>
                    </a:ext>
                  </a:extLst>
                </a:gridCol>
                <a:gridCol w="764707">
                  <a:extLst>
                    <a:ext uri="{9D8B030D-6E8A-4147-A177-3AD203B41FA5}">
                      <a16:colId xmlns:a16="http://schemas.microsoft.com/office/drawing/2014/main" val="1819326662"/>
                    </a:ext>
                  </a:extLst>
                </a:gridCol>
                <a:gridCol w="745213">
                  <a:extLst>
                    <a:ext uri="{9D8B030D-6E8A-4147-A177-3AD203B41FA5}">
                      <a16:colId xmlns:a16="http://schemas.microsoft.com/office/drawing/2014/main" val="1703401105"/>
                    </a:ext>
                  </a:extLst>
                </a:gridCol>
                <a:gridCol w="876172">
                  <a:extLst>
                    <a:ext uri="{9D8B030D-6E8A-4147-A177-3AD203B41FA5}">
                      <a16:colId xmlns:a16="http://schemas.microsoft.com/office/drawing/2014/main" val="2742256098"/>
                    </a:ext>
                  </a:extLst>
                </a:gridCol>
                <a:gridCol w="980060">
                  <a:extLst>
                    <a:ext uri="{9D8B030D-6E8A-4147-A177-3AD203B41FA5}">
                      <a16:colId xmlns:a16="http://schemas.microsoft.com/office/drawing/2014/main" val="587690962"/>
                    </a:ext>
                  </a:extLst>
                </a:gridCol>
                <a:gridCol w="822955">
                  <a:extLst>
                    <a:ext uri="{9D8B030D-6E8A-4147-A177-3AD203B41FA5}">
                      <a16:colId xmlns:a16="http://schemas.microsoft.com/office/drawing/2014/main" val="1241055887"/>
                    </a:ext>
                  </a:extLst>
                </a:gridCol>
                <a:gridCol w="913117">
                  <a:extLst>
                    <a:ext uri="{9D8B030D-6E8A-4147-A177-3AD203B41FA5}">
                      <a16:colId xmlns:a16="http://schemas.microsoft.com/office/drawing/2014/main" val="1500496270"/>
                    </a:ext>
                  </a:extLst>
                </a:gridCol>
                <a:gridCol w="688503">
                  <a:extLst>
                    <a:ext uri="{9D8B030D-6E8A-4147-A177-3AD203B41FA5}">
                      <a16:colId xmlns:a16="http://schemas.microsoft.com/office/drawing/2014/main" val="1271564703"/>
                    </a:ext>
                  </a:extLst>
                </a:gridCol>
                <a:gridCol w="34339">
                  <a:extLst>
                    <a:ext uri="{9D8B030D-6E8A-4147-A177-3AD203B41FA5}">
                      <a16:colId xmlns:a16="http://schemas.microsoft.com/office/drawing/2014/main" val="3190105698"/>
                    </a:ext>
                  </a:extLst>
                </a:gridCol>
              </a:tblGrid>
              <a:tr h="459328">
                <a:tc>
                  <a:txBody>
                    <a:bodyPr/>
                    <a:lstStyle/>
                    <a:p>
                      <a:pPr algn="l" fontAlgn="b"/>
                      <a:r>
                        <a:rPr lang="en-GB" sz="1200" b="1" u="none" strike="noStrike" dirty="0">
                          <a:solidFill>
                            <a:schemeClr val="bg1"/>
                          </a:solidFill>
                          <a:effectLst/>
                          <a:latin typeface="Segoe UI" panose="020B0502040204020203" pitchFamily="34" charset="0"/>
                          <a:cs typeface="Segoe UI" panose="020B0502040204020203" pitchFamily="34" charset="0"/>
                        </a:rPr>
                        <a:t>Bands </a:t>
                      </a:r>
                      <a:endParaRPr lang="en-GB" sz="1200" b="1" i="0" u="none" strike="noStrike" dirty="0">
                        <a:solidFill>
                          <a:schemeClr val="bg1"/>
                        </a:solidFill>
                        <a:effectLst/>
                        <a:latin typeface="Segoe UI" panose="020B0502040204020203" pitchFamily="34" charset="0"/>
                        <a:cs typeface="Segoe UI" panose="020B0502040204020203" pitchFamily="34" charset="0"/>
                      </a:endParaRPr>
                    </a:p>
                  </a:txBody>
                  <a:tcPr marL="3983" marR="3983" marT="3983" marB="0" anchor="b">
                    <a:solidFill>
                      <a:srgbClr val="005EB8"/>
                    </a:solidFill>
                  </a:tcPr>
                </a:tc>
                <a:tc>
                  <a:txBody>
                    <a:bodyPr/>
                    <a:lstStyle/>
                    <a:p>
                      <a:pPr algn="l" fontAlgn="b"/>
                      <a:r>
                        <a:rPr lang="en-GB" sz="1200" b="1" u="none" strike="noStrike" dirty="0">
                          <a:solidFill>
                            <a:schemeClr val="bg1"/>
                          </a:solidFill>
                          <a:effectLst/>
                          <a:latin typeface="Segoe UI" panose="020B0502040204020203" pitchFamily="34" charset="0"/>
                          <a:cs typeface="Segoe UI" panose="020B0502040204020203" pitchFamily="34" charset="0"/>
                        </a:rPr>
                        <a:t>% of BAME Staff </a:t>
                      </a:r>
                      <a:endParaRPr lang="en-GB" sz="1200" b="1" i="0" u="none" strike="noStrike" dirty="0">
                        <a:solidFill>
                          <a:schemeClr val="bg1"/>
                        </a:solidFill>
                        <a:effectLst/>
                        <a:latin typeface="Segoe UI" panose="020B0502040204020203" pitchFamily="34" charset="0"/>
                        <a:cs typeface="Segoe UI" panose="020B0502040204020203" pitchFamily="34" charset="0"/>
                      </a:endParaRPr>
                    </a:p>
                  </a:txBody>
                  <a:tcPr marL="3983" marR="3983" marT="3983" marB="0" anchor="b">
                    <a:solidFill>
                      <a:srgbClr val="005EB8"/>
                    </a:solidFill>
                  </a:tcPr>
                </a:tc>
                <a:tc>
                  <a:txBody>
                    <a:bodyPr/>
                    <a:lstStyle/>
                    <a:p>
                      <a:pPr algn="l" fontAlgn="b"/>
                      <a:r>
                        <a:rPr lang="en-GB" sz="1200" b="1" u="none" strike="noStrike" dirty="0">
                          <a:solidFill>
                            <a:schemeClr val="bg1"/>
                          </a:solidFill>
                          <a:effectLst/>
                          <a:latin typeface="Segoe UI" panose="020B0502040204020203" pitchFamily="34" charset="0"/>
                          <a:cs typeface="Segoe UI" panose="020B0502040204020203" pitchFamily="34" charset="0"/>
                        </a:rPr>
                        <a:t>BAME % of that Banding/</a:t>
                      </a:r>
                    </a:p>
                    <a:p>
                      <a:pPr algn="l" fontAlgn="b"/>
                      <a:r>
                        <a:rPr lang="en-GB" sz="1200" b="1" u="none" strike="noStrike" dirty="0">
                          <a:solidFill>
                            <a:schemeClr val="bg1"/>
                          </a:solidFill>
                          <a:effectLst/>
                          <a:latin typeface="Segoe UI" panose="020B0502040204020203" pitchFamily="34" charset="0"/>
                          <a:cs typeface="Segoe UI" panose="020B0502040204020203" pitchFamily="34" charset="0"/>
                        </a:rPr>
                        <a:t>Staff Group</a:t>
                      </a:r>
                      <a:endParaRPr lang="en-GB" sz="1200" b="1" i="0" u="none" strike="noStrike" dirty="0">
                        <a:solidFill>
                          <a:schemeClr val="bg1"/>
                        </a:solidFill>
                        <a:effectLst/>
                        <a:latin typeface="Segoe UI" panose="020B0502040204020203" pitchFamily="34" charset="0"/>
                        <a:cs typeface="Segoe UI" panose="020B0502040204020203" pitchFamily="34" charset="0"/>
                      </a:endParaRPr>
                    </a:p>
                  </a:txBody>
                  <a:tcPr marL="3983" marR="3983" marT="3983" marB="0" anchor="b">
                    <a:solidFill>
                      <a:srgbClr val="005EB8"/>
                    </a:solidFill>
                  </a:tcPr>
                </a:tc>
                <a:tc>
                  <a:txBody>
                    <a:bodyPr/>
                    <a:lstStyle/>
                    <a:p>
                      <a:pPr algn="ctr" fontAlgn="b"/>
                      <a:r>
                        <a:rPr lang="en-GB" sz="1200" b="1" u="none" strike="noStrike" dirty="0">
                          <a:solidFill>
                            <a:schemeClr val="bg1"/>
                          </a:solidFill>
                          <a:effectLst/>
                          <a:latin typeface="Segoe UI" panose="020B0502040204020203" pitchFamily="34" charset="0"/>
                          <a:cs typeface="Segoe UI" panose="020B0502040204020203" pitchFamily="34" charset="0"/>
                        </a:rPr>
                        <a:t>BAME % all staff</a:t>
                      </a:r>
                      <a:endParaRPr lang="en-GB" sz="1200" b="1" i="0" u="none" strike="noStrike" dirty="0">
                        <a:solidFill>
                          <a:schemeClr val="bg1"/>
                        </a:solidFill>
                        <a:effectLst/>
                        <a:latin typeface="Segoe UI" panose="020B0502040204020203" pitchFamily="34" charset="0"/>
                        <a:cs typeface="Segoe UI" panose="020B0502040204020203" pitchFamily="34" charset="0"/>
                      </a:endParaRPr>
                    </a:p>
                  </a:txBody>
                  <a:tcPr marL="3983" marR="3983" marT="3983" marB="0" anchor="b">
                    <a:solidFill>
                      <a:srgbClr val="005EB8"/>
                    </a:solidFill>
                  </a:tcPr>
                </a:tc>
                <a:tc>
                  <a:txBody>
                    <a:bodyPr/>
                    <a:lstStyle/>
                    <a:p>
                      <a:pPr algn="l" fontAlgn="b"/>
                      <a:r>
                        <a:rPr lang="en-GB" sz="1200" b="1" u="none" strike="noStrike" dirty="0">
                          <a:solidFill>
                            <a:schemeClr val="bg1"/>
                          </a:solidFill>
                          <a:effectLst/>
                          <a:latin typeface="Segoe UI" panose="020B0502040204020203" pitchFamily="34" charset="0"/>
                          <a:cs typeface="Segoe UI" panose="020B0502040204020203" pitchFamily="34" charset="0"/>
                        </a:rPr>
                        <a:t>Total NBT BAME %</a:t>
                      </a:r>
                      <a:endParaRPr lang="en-GB" sz="1200" b="1" i="0" u="none" strike="noStrike" dirty="0">
                        <a:solidFill>
                          <a:schemeClr val="bg1"/>
                        </a:solidFill>
                        <a:effectLst/>
                        <a:latin typeface="Segoe UI" panose="020B0502040204020203" pitchFamily="34" charset="0"/>
                        <a:cs typeface="Segoe UI" panose="020B0502040204020203" pitchFamily="34" charset="0"/>
                      </a:endParaRPr>
                    </a:p>
                  </a:txBody>
                  <a:tcPr marL="3983" marR="3983" marT="3983" marB="0" anchor="b">
                    <a:solidFill>
                      <a:srgbClr val="005EB8"/>
                    </a:solidFill>
                  </a:tcPr>
                </a:tc>
                <a:tc>
                  <a:txBody>
                    <a:bodyPr/>
                    <a:lstStyle/>
                    <a:p>
                      <a:pPr algn="l" fontAlgn="b"/>
                      <a:r>
                        <a:rPr lang="en-GB" sz="1200" b="1" u="none" strike="noStrike" dirty="0">
                          <a:solidFill>
                            <a:schemeClr val="bg1"/>
                          </a:solidFill>
                          <a:effectLst/>
                          <a:latin typeface="Segoe UI" panose="020B0502040204020203" pitchFamily="34" charset="0"/>
                          <a:cs typeface="Segoe UI" panose="020B0502040204020203" pitchFamily="34" charset="0"/>
                        </a:rPr>
                        <a:t>All staff Headcount</a:t>
                      </a:r>
                      <a:endParaRPr lang="en-GB" sz="1200" b="1" i="0" u="none" strike="noStrike" dirty="0">
                        <a:solidFill>
                          <a:schemeClr val="bg1"/>
                        </a:solidFill>
                        <a:effectLst/>
                        <a:latin typeface="Segoe UI" panose="020B0502040204020203" pitchFamily="34" charset="0"/>
                        <a:cs typeface="Segoe UI" panose="020B0502040204020203" pitchFamily="34" charset="0"/>
                      </a:endParaRPr>
                    </a:p>
                  </a:txBody>
                  <a:tcPr marL="3983" marR="3983" marT="3983" marB="0" anchor="b">
                    <a:solidFill>
                      <a:srgbClr val="005EB8"/>
                    </a:solidFill>
                  </a:tcPr>
                </a:tc>
                <a:tc>
                  <a:txBody>
                    <a:bodyPr/>
                    <a:lstStyle/>
                    <a:p>
                      <a:pPr algn="l" fontAlgn="b"/>
                      <a:r>
                        <a:rPr lang="en-GB" sz="1200" b="1" u="none" strike="noStrike" dirty="0">
                          <a:solidFill>
                            <a:schemeClr val="bg1"/>
                          </a:solidFill>
                          <a:effectLst/>
                          <a:latin typeface="Segoe UI" panose="020B0502040204020203" pitchFamily="34" charset="0"/>
                          <a:cs typeface="Segoe UI" panose="020B0502040204020203" pitchFamily="34" charset="0"/>
                        </a:rPr>
                        <a:t> BAME Staff Headcount</a:t>
                      </a:r>
                      <a:endParaRPr lang="en-GB" sz="1200" b="1" i="0" u="none" strike="noStrike" dirty="0">
                        <a:solidFill>
                          <a:schemeClr val="bg1"/>
                        </a:solidFill>
                        <a:effectLst/>
                        <a:latin typeface="Segoe UI" panose="020B0502040204020203" pitchFamily="34" charset="0"/>
                        <a:cs typeface="Segoe UI" panose="020B0502040204020203" pitchFamily="34" charset="0"/>
                      </a:endParaRPr>
                    </a:p>
                  </a:txBody>
                  <a:tcPr marL="3983" marR="3983" marT="3983" marB="0" anchor="b">
                    <a:solidFill>
                      <a:srgbClr val="005EB8"/>
                    </a:solidFill>
                  </a:tcPr>
                </a:tc>
                <a:tc>
                  <a:txBody>
                    <a:bodyPr/>
                    <a:lstStyle/>
                    <a:p>
                      <a:pPr algn="l" fontAlgn="b"/>
                      <a:r>
                        <a:rPr lang="en-GB" sz="1200" b="1" u="none" strike="noStrike" dirty="0">
                          <a:solidFill>
                            <a:schemeClr val="bg1"/>
                          </a:solidFill>
                          <a:effectLst/>
                          <a:latin typeface="Segoe UI" panose="020B0502040204020203" pitchFamily="34" charset="0"/>
                          <a:cs typeface="Segoe UI" panose="020B0502040204020203" pitchFamily="34" charset="0"/>
                        </a:rPr>
                        <a:t>Banding Headcount </a:t>
                      </a:r>
                      <a:endParaRPr lang="en-GB" sz="1200" b="1" i="0" u="none" strike="noStrike" dirty="0">
                        <a:solidFill>
                          <a:schemeClr val="bg1"/>
                        </a:solidFill>
                        <a:effectLst/>
                        <a:latin typeface="Segoe UI" panose="020B0502040204020203" pitchFamily="34" charset="0"/>
                        <a:cs typeface="Segoe UI" panose="020B0502040204020203" pitchFamily="34" charset="0"/>
                      </a:endParaRPr>
                    </a:p>
                  </a:txBody>
                  <a:tcPr marL="3983" marR="3983" marT="3983" marB="0" anchor="b">
                    <a:solidFill>
                      <a:srgbClr val="005EB8"/>
                    </a:solidFill>
                  </a:tcPr>
                </a:tc>
                <a:tc>
                  <a:txBody>
                    <a:bodyPr/>
                    <a:lstStyle/>
                    <a:p>
                      <a:pPr algn="l" fontAlgn="b"/>
                      <a:r>
                        <a:rPr lang="en-GB" sz="1200" b="1" u="none" strike="noStrike" dirty="0">
                          <a:solidFill>
                            <a:schemeClr val="bg1"/>
                          </a:solidFill>
                          <a:effectLst/>
                          <a:latin typeface="Segoe UI" panose="020B0502040204020203" pitchFamily="34" charset="0"/>
                          <a:cs typeface="Segoe UI" panose="020B0502040204020203" pitchFamily="34" charset="0"/>
                        </a:rPr>
                        <a:t>BAME staff at Banding Headcount</a:t>
                      </a:r>
                      <a:endParaRPr lang="en-GB" sz="1200" b="1" i="0" u="none" strike="noStrike" dirty="0">
                        <a:solidFill>
                          <a:schemeClr val="bg1"/>
                        </a:solidFill>
                        <a:effectLst/>
                        <a:latin typeface="Segoe UI" panose="020B0502040204020203" pitchFamily="34" charset="0"/>
                        <a:cs typeface="Segoe UI" panose="020B0502040204020203" pitchFamily="34" charset="0"/>
                      </a:endParaRPr>
                    </a:p>
                  </a:txBody>
                  <a:tcPr marL="3983" marR="3983" marT="3983" marB="0" anchor="b">
                    <a:solidFill>
                      <a:srgbClr val="005EB8"/>
                    </a:solidFill>
                  </a:tcPr>
                </a:tc>
                <a:tc gridSpan="2">
                  <a:txBody>
                    <a:bodyPr/>
                    <a:lstStyle/>
                    <a:p>
                      <a:pPr algn="l" fontAlgn="b"/>
                      <a:r>
                        <a:rPr lang="en-GB" sz="1200" b="1" u="none" strike="noStrike" dirty="0">
                          <a:solidFill>
                            <a:schemeClr val="bg1"/>
                          </a:solidFill>
                          <a:effectLst/>
                          <a:latin typeface="Segoe UI" panose="020B0502040204020203" pitchFamily="34" charset="0"/>
                          <a:cs typeface="Segoe UI" panose="020B0502040204020203" pitchFamily="34" charset="0"/>
                        </a:rPr>
                        <a:t>All Staff % at Banding</a:t>
                      </a:r>
                      <a:endParaRPr lang="en-GB" sz="1200" b="1" i="0" u="none" strike="noStrike" dirty="0">
                        <a:solidFill>
                          <a:schemeClr val="bg1"/>
                        </a:solidFill>
                        <a:effectLst/>
                        <a:latin typeface="Segoe UI" panose="020B0502040204020203" pitchFamily="34" charset="0"/>
                        <a:cs typeface="Segoe UI" panose="020B0502040204020203" pitchFamily="34" charset="0"/>
                      </a:endParaRPr>
                    </a:p>
                  </a:txBody>
                  <a:tcPr marL="3983" marR="3983" marT="3983" marB="0" anchor="b">
                    <a:solidFill>
                      <a:srgbClr val="005EB8"/>
                    </a:solidFill>
                  </a:tcPr>
                </a:tc>
                <a:tc hMerge="1">
                  <a:txBody>
                    <a:bodyPr/>
                    <a:lstStyle/>
                    <a:p>
                      <a:endParaRPr lang="en-GB"/>
                    </a:p>
                  </a:txBody>
                  <a:tcPr/>
                </a:tc>
                <a:extLst>
                  <a:ext uri="{0D108BD9-81ED-4DB2-BD59-A6C34878D82A}">
                    <a16:rowId xmlns:a16="http://schemas.microsoft.com/office/drawing/2014/main" val="2991079020"/>
                  </a:ext>
                </a:extLst>
              </a:tr>
              <a:tr h="459328">
                <a:tc>
                  <a:txBody>
                    <a:bodyPr/>
                    <a:lstStyle/>
                    <a:p>
                      <a:pPr algn="l" fontAlgn="b"/>
                      <a:r>
                        <a:rPr lang="en-GB" sz="1200" b="1" u="none" strike="noStrike" dirty="0">
                          <a:solidFill>
                            <a:schemeClr val="bg1"/>
                          </a:solidFill>
                          <a:effectLst/>
                          <a:latin typeface="Segoe UI" panose="020B0502040204020203" pitchFamily="34" charset="0"/>
                          <a:cs typeface="Segoe UI" panose="020B0502040204020203" pitchFamily="34" charset="0"/>
                        </a:rPr>
                        <a:t>Lower Band 5 &amp; Lower</a:t>
                      </a:r>
                      <a:endParaRPr lang="en-GB" sz="1200" b="1" i="0" u="none" strike="noStrike" dirty="0">
                        <a:solidFill>
                          <a:schemeClr val="bg1"/>
                        </a:solidFill>
                        <a:effectLst/>
                        <a:latin typeface="Segoe UI" panose="020B0502040204020203" pitchFamily="34" charset="0"/>
                        <a:cs typeface="Segoe UI" panose="020B0502040204020203" pitchFamily="34" charset="0"/>
                      </a:endParaRPr>
                    </a:p>
                  </a:txBody>
                  <a:tcPr marL="3983" marR="3983" marT="3983" marB="0" anchor="b">
                    <a:solidFill>
                      <a:srgbClr val="005EB8"/>
                    </a:solidFill>
                  </a:tcPr>
                </a:tc>
                <a:tc>
                  <a:txBody>
                    <a:bodyPr/>
                    <a:lstStyle/>
                    <a:p>
                      <a:pPr algn="ctr" fontAlgn="b"/>
                      <a:r>
                        <a:rPr lang="en-GB" sz="1200" b="1" u="none" strike="noStrike" dirty="0">
                          <a:effectLst/>
                          <a:latin typeface="Segoe UI" panose="020B0502040204020203" pitchFamily="34" charset="0"/>
                          <a:cs typeface="Segoe UI" panose="020B0502040204020203" pitchFamily="34" charset="0"/>
                        </a:rPr>
                        <a:t>72.30%</a:t>
                      </a:r>
                      <a:endParaRPr lang="en-GB" sz="1200" b="1" i="0" u="none" strike="noStrike" dirty="0">
                        <a:solidFill>
                          <a:srgbClr val="000000"/>
                        </a:solidFill>
                        <a:effectLst/>
                        <a:latin typeface="Segoe UI" panose="020B0502040204020203" pitchFamily="34" charset="0"/>
                        <a:cs typeface="Segoe UI" panose="020B0502040204020203" pitchFamily="34" charset="0"/>
                      </a:endParaRPr>
                    </a:p>
                  </a:txBody>
                  <a:tcPr marL="3983" marR="3983" marT="3983" marB="0" anchor="b"/>
                </a:tc>
                <a:tc>
                  <a:txBody>
                    <a:bodyPr/>
                    <a:lstStyle/>
                    <a:p>
                      <a:pPr algn="ctr" fontAlgn="b"/>
                      <a:r>
                        <a:rPr lang="en-GB" sz="1200" b="1" u="none" strike="noStrike" dirty="0">
                          <a:effectLst/>
                          <a:latin typeface="Segoe UI" panose="020B0502040204020203" pitchFamily="34" charset="0"/>
                          <a:cs typeface="Segoe UI" panose="020B0502040204020203" pitchFamily="34" charset="0"/>
                        </a:rPr>
                        <a:t>29.08%</a:t>
                      </a:r>
                      <a:endParaRPr lang="en-GB" sz="1200" b="1" i="0" u="none" strike="noStrike" dirty="0">
                        <a:solidFill>
                          <a:srgbClr val="000000"/>
                        </a:solidFill>
                        <a:effectLst/>
                        <a:latin typeface="Segoe UI" panose="020B0502040204020203" pitchFamily="34" charset="0"/>
                        <a:cs typeface="Segoe UI" panose="020B0502040204020203" pitchFamily="34" charset="0"/>
                      </a:endParaRPr>
                    </a:p>
                  </a:txBody>
                  <a:tcPr marL="3983" marR="3983" marT="3983" marB="0" anchor="b"/>
                </a:tc>
                <a:tc>
                  <a:txBody>
                    <a:bodyPr/>
                    <a:lstStyle/>
                    <a:p>
                      <a:pPr algn="ctr" fontAlgn="b"/>
                      <a:r>
                        <a:rPr lang="en-GB" sz="1200" b="1" u="none" strike="noStrike" dirty="0">
                          <a:effectLst/>
                          <a:latin typeface="Segoe UI" panose="020B0502040204020203" pitchFamily="34" charset="0"/>
                          <a:cs typeface="Segoe UI" panose="020B0502040204020203" pitchFamily="34" charset="0"/>
                        </a:rPr>
                        <a:t>16.53%</a:t>
                      </a:r>
                      <a:endParaRPr lang="en-GB" sz="1200" b="1" i="0" u="none" strike="noStrike" dirty="0">
                        <a:solidFill>
                          <a:srgbClr val="000000"/>
                        </a:solidFill>
                        <a:effectLst/>
                        <a:latin typeface="Segoe UI" panose="020B0502040204020203" pitchFamily="34" charset="0"/>
                        <a:cs typeface="Segoe UI" panose="020B0502040204020203" pitchFamily="34" charset="0"/>
                      </a:endParaRPr>
                    </a:p>
                  </a:txBody>
                  <a:tcPr marL="3983" marR="3983" marT="3983" marB="0" anchor="b"/>
                </a:tc>
                <a:tc>
                  <a:txBody>
                    <a:bodyPr/>
                    <a:lstStyle/>
                    <a:p>
                      <a:pPr algn="ctr" fontAlgn="b"/>
                      <a:r>
                        <a:rPr lang="en-GB" sz="1200" b="1" u="none" strike="noStrike" dirty="0">
                          <a:effectLst/>
                          <a:latin typeface="Segoe UI" panose="020B0502040204020203" pitchFamily="34" charset="0"/>
                          <a:cs typeface="Segoe UI" panose="020B0502040204020203" pitchFamily="34" charset="0"/>
                        </a:rPr>
                        <a:t>22.86%</a:t>
                      </a:r>
                      <a:endParaRPr lang="en-GB" sz="1200" b="1" i="0" u="none" strike="noStrike" dirty="0">
                        <a:solidFill>
                          <a:srgbClr val="000000"/>
                        </a:solidFill>
                        <a:effectLst/>
                        <a:latin typeface="Segoe UI" panose="020B0502040204020203" pitchFamily="34" charset="0"/>
                        <a:cs typeface="Segoe UI" panose="020B0502040204020203" pitchFamily="34" charset="0"/>
                      </a:endParaRPr>
                    </a:p>
                  </a:txBody>
                  <a:tcPr marL="3983" marR="3983" marT="3983" marB="0" anchor="b"/>
                </a:tc>
                <a:tc>
                  <a:txBody>
                    <a:bodyPr/>
                    <a:lstStyle/>
                    <a:p>
                      <a:pPr algn="ctr" fontAlgn="b"/>
                      <a:r>
                        <a:rPr lang="en-GB" sz="1200" u="none" strike="noStrike">
                          <a:effectLst/>
                          <a:latin typeface="Segoe UI" panose="020B0502040204020203" pitchFamily="34" charset="0"/>
                          <a:cs typeface="Segoe UI" panose="020B0502040204020203" pitchFamily="34" charset="0"/>
                        </a:rPr>
                        <a:t>9816</a:t>
                      </a:r>
                      <a:endParaRPr lang="en-GB" sz="1200" b="0" i="0" u="none" strike="noStrike" dirty="0">
                        <a:solidFill>
                          <a:srgbClr val="000000"/>
                        </a:solidFill>
                        <a:effectLst/>
                        <a:latin typeface="Segoe UI" panose="020B0502040204020203" pitchFamily="34" charset="0"/>
                        <a:cs typeface="Segoe UI" panose="020B0502040204020203" pitchFamily="34" charset="0"/>
                      </a:endParaRPr>
                    </a:p>
                  </a:txBody>
                  <a:tcPr marL="3983" marR="3983" marT="3983" marB="0" anchor="b"/>
                </a:tc>
                <a:tc>
                  <a:txBody>
                    <a:bodyPr/>
                    <a:lstStyle/>
                    <a:p>
                      <a:pPr algn="ctr" fontAlgn="b"/>
                      <a:r>
                        <a:rPr lang="en-GB" sz="1200" u="none" strike="noStrike">
                          <a:effectLst/>
                          <a:latin typeface="Segoe UI" panose="020B0502040204020203" pitchFamily="34" charset="0"/>
                          <a:cs typeface="Segoe UI" panose="020B0502040204020203" pitchFamily="34" charset="0"/>
                        </a:rPr>
                        <a:t>2244</a:t>
                      </a:r>
                      <a:endParaRPr lang="en-GB" sz="1200" b="0" i="0" u="none" strike="noStrike" dirty="0">
                        <a:solidFill>
                          <a:srgbClr val="000000"/>
                        </a:solidFill>
                        <a:effectLst/>
                        <a:latin typeface="Segoe UI" panose="020B0502040204020203" pitchFamily="34" charset="0"/>
                        <a:cs typeface="Segoe UI" panose="020B0502040204020203" pitchFamily="34" charset="0"/>
                      </a:endParaRPr>
                    </a:p>
                  </a:txBody>
                  <a:tcPr marL="3983" marR="3983" marT="3983" marB="0" anchor="b"/>
                </a:tc>
                <a:tc>
                  <a:txBody>
                    <a:bodyPr/>
                    <a:lstStyle/>
                    <a:p>
                      <a:pPr algn="ctr" fontAlgn="b"/>
                      <a:r>
                        <a:rPr lang="en-GB" sz="1200" u="none" strike="noStrike">
                          <a:effectLst/>
                          <a:latin typeface="Segoe UI" panose="020B0502040204020203" pitchFamily="34" charset="0"/>
                          <a:cs typeface="Segoe UI" panose="020B0502040204020203" pitchFamily="34" charset="0"/>
                        </a:rPr>
                        <a:t>5581</a:t>
                      </a:r>
                      <a:endParaRPr lang="en-GB" sz="1200" b="0" i="0" u="none" strike="noStrike">
                        <a:solidFill>
                          <a:srgbClr val="000000"/>
                        </a:solidFill>
                        <a:effectLst/>
                        <a:latin typeface="Segoe UI" panose="020B0502040204020203" pitchFamily="34" charset="0"/>
                        <a:cs typeface="Segoe UI" panose="020B0502040204020203" pitchFamily="34" charset="0"/>
                      </a:endParaRPr>
                    </a:p>
                  </a:txBody>
                  <a:tcPr marL="3983" marR="3983" marT="3983" marB="0" anchor="b"/>
                </a:tc>
                <a:tc>
                  <a:txBody>
                    <a:bodyPr/>
                    <a:lstStyle/>
                    <a:p>
                      <a:pPr algn="ctr" fontAlgn="b"/>
                      <a:r>
                        <a:rPr lang="en-GB" sz="1200" u="none" strike="noStrike">
                          <a:effectLst/>
                          <a:latin typeface="Segoe UI" panose="020B0502040204020203" pitchFamily="34" charset="0"/>
                          <a:cs typeface="Segoe UI" panose="020B0502040204020203" pitchFamily="34" charset="0"/>
                        </a:rPr>
                        <a:t>1623</a:t>
                      </a:r>
                      <a:endParaRPr lang="en-GB" sz="1200" b="0" i="0" u="none" strike="noStrike">
                        <a:solidFill>
                          <a:srgbClr val="000000"/>
                        </a:solidFill>
                        <a:effectLst/>
                        <a:latin typeface="Segoe UI" panose="020B0502040204020203" pitchFamily="34" charset="0"/>
                        <a:cs typeface="Segoe UI" panose="020B0502040204020203" pitchFamily="34" charset="0"/>
                      </a:endParaRPr>
                    </a:p>
                  </a:txBody>
                  <a:tcPr marL="3983" marR="3983" marT="3983" marB="0" anchor="b"/>
                </a:tc>
                <a:tc>
                  <a:txBody>
                    <a:bodyPr/>
                    <a:lstStyle/>
                    <a:p>
                      <a:pPr algn="ctr" fontAlgn="b"/>
                      <a:r>
                        <a:rPr lang="en-GB" sz="1200" b="1" u="none" strike="noStrike" dirty="0">
                          <a:effectLst/>
                          <a:latin typeface="Segoe UI" panose="020B0502040204020203" pitchFamily="34" charset="0"/>
                          <a:cs typeface="Segoe UI" panose="020B0502040204020203" pitchFamily="34" charset="0"/>
                        </a:rPr>
                        <a:t>56.85%</a:t>
                      </a:r>
                      <a:endParaRPr lang="en-GB" sz="1200" b="1" i="0" u="none" strike="noStrike" dirty="0">
                        <a:solidFill>
                          <a:srgbClr val="000000"/>
                        </a:solidFill>
                        <a:effectLst/>
                        <a:latin typeface="Segoe UI" panose="020B0502040204020203" pitchFamily="34" charset="0"/>
                        <a:cs typeface="Segoe UI" panose="020B0502040204020203" pitchFamily="34" charset="0"/>
                      </a:endParaRPr>
                    </a:p>
                  </a:txBody>
                  <a:tcPr marL="3983" marR="3983" marT="3983" marB="0" anchor="b"/>
                </a:tc>
                <a:tc>
                  <a:txBody>
                    <a:bodyPr/>
                    <a:lstStyle/>
                    <a:p>
                      <a:pPr algn="l" fontAlgn="b"/>
                      <a:endParaRPr lang="en-GB" sz="700" b="1" i="0" u="none" strike="noStrike" dirty="0">
                        <a:solidFill>
                          <a:srgbClr val="000000"/>
                        </a:solidFill>
                        <a:effectLst/>
                        <a:latin typeface="Calibri" panose="020F0502020204030204" pitchFamily="34" charset="0"/>
                      </a:endParaRPr>
                    </a:p>
                  </a:txBody>
                  <a:tcPr marL="3983" marR="3983" marT="3983" marB="0" anchor="b"/>
                </a:tc>
                <a:extLst>
                  <a:ext uri="{0D108BD9-81ED-4DB2-BD59-A6C34878D82A}">
                    <a16:rowId xmlns:a16="http://schemas.microsoft.com/office/drawing/2014/main" val="2822200763"/>
                  </a:ext>
                </a:extLst>
              </a:tr>
              <a:tr h="244120">
                <a:tc>
                  <a:txBody>
                    <a:bodyPr/>
                    <a:lstStyle/>
                    <a:p>
                      <a:pPr algn="l" fontAlgn="b"/>
                      <a:r>
                        <a:rPr lang="en-GB" sz="1200" b="1" u="none" strike="noStrike" dirty="0">
                          <a:solidFill>
                            <a:schemeClr val="bg1"/>
                          </a:solidFill>
                          <a:effectLst/>
                          <a:latin typeface="Segoe UI" panose="020B0502040204020203" pitchFamily="34" charset="0"/>
                          <a:cs typeface="Segoe UI" panose="020B0502040204020203" pitchFamily="34" charset="0"/>
                        </a:rPr>
                        <a:t>Medium Band 6 &amp; 7</a:t>
                      </a:r>
                      <a:endParaRPr lang="en-GB" sz="1200" b="1" i="0" u="none" strike="noStrike" dirty="0">
                        <a:solidFill>
                          <a:schemeClr val="bg1"/>
                        </a:solidFill>
                        <a:effectLst/>
                        <a:latin typeface="Segoe UI" panose="020B0502040204020203" pitchFamily="34" charset="0"/>
                        <a:cs typeface="Segoe UI" panose="020B0502040204020203" pitchFamily="34" charset="0"/>
                      </a:endParaRPr>
                    </a:p>
                  </a:txBody>
                  <a:tcPr marL="3983" marR="3983" marT="3983" marB="0" anchor="b">
                    <a:solidFill>
                      <a:srgbClr val="005EB8"/>
                    </a:solidFill>
                  </a:tcPr>
                </a:tc>
                <a:tc>
                  <a:txBody>
                    <a:bodyPr/>
                    <a:lstStyle/>
                    <a:p>
                      <a:pPr algn="ctr" fontAlgn="b"/>
                      <a:r>
                        <a:rPr lang="en-GB" sz="1200" b="1" u="none" strike="noStrike" dirty="0">
                          <a:effectLst/>
                          <a:latin typeface="Segoe UI" panose="020B0502040204020203" pitchFamily="34" charset="0"/>
                          <a:cs typeface="Segoe UI" panose="020B0502040204020203" pitchFamily="34" charset="0"/>
                        </a:rPr>
                        <a:t>14.80%</a:t>
                      </a:r>
                      <a:endParaRPr lang="en-GB" sz="1200" b="1" i="0" u="none" strike="noStrike" dirty="0">
                        <a:solidFill>
                          <a:srgbClr val="000000"/>
                        </a:solidFill>
                        <a:effectLst/>
                        <a:latin typeface="Segoe UI" panose="020B0502040204020203" pitchFamily="34" charset="0"/>
                        <a:cs typeface="Segoe UI" panose="020B0502040204020203" pitchFamily="34" charset="0"/>
                      </a:endParaRPr>
                    </a:p>
                  </a:txBody>
                  <a:tcPr marL="3983" marR="3983" marT="3983" marB="0" anchor="b"/>
                </a:tc>
                <a:tc>
                  <a:txBody>
                    <a:bodyPr/>
                    <a:lstStyle/>
                    <a:p>
                      <a:pPr algn="ctr" fontAlgn="b"/>
                      <a:r>
                        <a:rPr lang="en-GB" sz="1200" b="1" u="none" strike="noStrike" dirty="0">
                          <a:effectLst/>
                          <a:latin typeface="Segoe UI" panose="020B0502040204020203" pitchFamily="34" charset="0"/>
                          <a:cs typeface="Segoe UI" panose="020B0502040204020203" pitchFamily="34" charset="0"/>
                        </a:rPr>
                        <a:t>13.34%</a:t>
                      </a:r>
                      <a:endParaRPr lang="en-GB" sz="1200" b="1" i="0" u="none" strike="noStrike" dirty="0">
                        <a:solidFill>
                          <a:srgbClr val="000000"/>
                        </a:solidFill>
                        <a:effectLst/>
                        <a:latin typeface="Segoe UI" panose="020B0502040204020203" pitchFamily="34" charset="0"/>
                        <a:cs typeface="Segoe UI" panose="020B0502040204020203" pitchFamily="34" charset="0"/>
                      </a:endParaRPr>
                    </a:p>
                  </a:txBody>
                  <a:tcPr marL="3983" marR="3983" marT="3983" marB="0" anchor="b"/>
                </a:tc>
                <a:tc>
                  <a:txBody>
                    <a:bodyPr/>
                    <a:lstStyle/>
                    <a:p>
                      <a:pPr algn="ctr" fontAlgn="b"/>
                      <a:r>
                        <a:rPr lang="en-GB" sz="1200" b="1" u="none" strike="noStrike" dirty="0">
                          <a:effectLst/>
                          <a:latin typeface="Segoe UI" panose="020B0502040204020203" pitchFamily="34" charset="0"/>
                          <a:cs typeface="Segoe UI" panose="020B0502040204020203" pitchFamily="34" charset="0"/>
                        </a:rPr>
                        <a:t>3.40%</a:t>
                      </a:r>
                      <a:endParaRPr lang="en-GB" sz="1200" b="1" i="0" u="none" strike="noStrike" dirty="0">
                        <a:solidFill>
                          <a:srgbClr val="000000"/>
                        </a:solidFill>
                        <a:effectLst/>
                        <a:latin typeface="Segoe UI" panose="020B0502040204020203" pitchFamily="34" charset="0"/>
                        <a:cs typeface="Segoe UI" panose="020B0502040204020203" pitchFamily="34" charset="0"/>
                      </a:endParaRPr>
                    </a:p>
                  </a:txBody>
                  <a:tcPr marL="3983" marR="3983" marT="3983" marB="0" anchor="b"/>
                </a:tc>
                <a:tc>
                  <a:txBody>
                    <a:bodyPr/>
                    <a:lstStyle/>
                    <a:p>
                      <a:pPr algn="ctr" fontAlgn="b"/>
                      <a:r>
                        <a:rPr lang="en-GB" sz="1200" b="1" u="none" strike="noStrike" dirty="0">
                          <a:effectLst/>
                          <a:latin typeface="Segoe UI" panose="020B0502040204020203" pitchFamily="34" charset="0"/>
                          <a:cs typeface="Segoe UI" panose="020B0502040204020203" pitchFamily="34" charset="0"/>
                        </a:rPr>
                        <a:t>22.86%</a:t>
                      </a:r>
                      <a:endParaRPr lang="en-GB" sz="1200" b="1" i="0" u="none" strike="noStrike" dirty="0">
                        <a:solidFill>
                          <a:srgbClr val="000000"/>
                        </a:solidFill>
                        <a:effectLst/>
                        <a:latin typeface="Segoe UI" panose="020B0502040204020203" pitchFamily="34" charset="0"/>
                        <a:cs typeface="Segoe UI" panose="020B0502040204020203" pitchFamily="34" charset="0"/>
                      </a:endParaRPr>
                    </a:p>
                  </a:txBody>
                  <a:tcPr marL="3983" marR="3983" marT="3983" marB="0" anchor="b"/>
                </a:tc>
                <a:tc>
                  <a:txBody>
                    <a:bodyPr/>
                    <a:lstStyle/>
                    <a:p>
                      <a:pPr algn="ctr" fontAlgn="b"/>
                      <a:r>
                        <a:rPr lang="en-GB" sz="1200" u="none" strike="noStrike">
                          <a:effectLst/>
                          <a:latin typeface="Segoe UI" panose="020B0502040204020203" pitchFamily="34" charset="0"/>
                          <a:cs typeface="Segoe UI" panose="020B0502040204020203" pitchFamily="34" charset="0"/>
                        </a:rPr>
                        <a:t>9816</a:t>
                      </a:r>
                      <a:endParaRPr lang="en-GB" sz="1200" b="0" i="0" u="none" strike="noStrike" dirty="0">
                        <a:solidFill>
                          <a:srgbClr val="000000"/>
                        </a:solidFill>
                        <a:effectLst/>
                        <a:latin typeface="Segoe UI" panose="020B0502040204020203" pitchFamily="34" charset="0"/>
                        <a:cs typeface="Segoe UI" panose="020B0502040204020203" pitchFamily="34" charset="0"/>
                      </a:endParaRPr>
                    </a:p>
                  </a:txBody>
                  <a:tcPr marL="3983" marR="3983" marT="3983" marB="0" anchor="b"/>
                </a:tc>
                <a:tc>
                  <a:txBody>
                    <a:bodyPr/>
                    <a:lstStyle/>
                    <a:p>
                      <a:pPr algn="ctr" fontAlgn="b"/>
                      <a:r>
                        <a:rPr lang="en-GB" sz="1200" u="none" strike="noStrike">
                          <a:effectLst/>
                          <a:latin typeface="Segoe UI" panose="020B0502040204020203" pitchFamily="34" charset="0"/>
                          <a:cs typeface="Segoe UI" panose="020B0502040204020203" pitchFamily="34" charset="0"/>
                        </a:rPr>
                        <a:t>2244</a:t>
                      </a:r>
                      <a:endParaRPr lang="en-GB" sz="1200" b="0" i="0" u="none" strike="noStrike" dirty="0">
                        <a:solidFill>
                          <a:srgbClr val="000000"/>
                        </a:solidFill>
                        <a:effectLst/>
                        <a:latin typeface="Segoe UI" panose="020B0502040204020203" pitchFamily="34" charset="0"/>
                        <a:cs typeface="Segoe UI" panose="020B0502040204020203" pitchFamily="34" charset="0"/>
                      </a:endParaRPr>
                    </a:p>
                  </a:txBody>
                  <a:tcPr marL="3983" marR="3983" marT="3983" marB="0" anchor="b"/>
                </a:tc>
                <a:tc>
                  <a:txBody>
                    <a:bodyPr/>
                    <a:lstStyle/>
                    <a:p>
                      <a:pPr algn="ctr" fontAlgn="b"/>
                      <a:r>
                        <a:rPr lang="en-GB" sz="1200" u="none" strike="noStrike" dirty="0">
                          <a:effectLst/>
                          <a:latin typeface="Segoe UI" panose="020B0502040204020203" pitchFamily="34" charset="0"/>
                          <a:cs typeface="Segoe UI" panose="020B0502040204020203" pitchFamily="34" charset="0"/>
                        </a:rPr>
                        <a:t>2504</a:t>
                      </a:r>
                      <a:endParaRPr lang="en-GB" sz="1200" b="0" i="0" u="none" strike="noStrike" dirty="0">
                        <a:solidFill>
                          <a:srgbClr val="000000"/>
                        </a:solidFill>
                        <a:effectLst/>
                        <a:latin typeface="Segoe UI" panose="020B0502040204020203" pitchFamily="34" charset="0"/>
                        <a:cs typeface="Segoe UI" panose="020B0502040204020203" pitchFamily="34" charset="0"/>
                      </a:endParaRPr>
                    </a:p>
                  </a:txBody>
                  <a:tcPr marL="3983" marR="3983" marT="3983" marB="0" anchor="b"/>
                </a:tc>
                <a:tc>
                  <a:txBody>
                    <a:bodyPr/>
                    <a:lstStyle/>
                    <a:p>
                      <a:pPr algn="ctr" fontAlgn="b"/>
                      <a:r>
                        <a:rPr lang="en-GB" sz="1200" u="none" strike="noStrike">
                          <a:effectLst/>
                          <a:latin typeface="Segoe UI" panose="020B0502040204020203" pitchFamily="34" charset="0"/>
                          <a:cs typeface="Segoe UI" panose="020B0502040204020203" pitchFamily="34" charset="0"/>
                        </a:rPr>
                        <a:t>334</a:t>
                      </a:r>
                      <a:endParaRPr lang="en-GB" sz="1200" b="0" i="0" u="none" strike="noStrike">
                        <a:solidFill>
                          <a:srgbClr val="000000"/>
                        </a:solidFill>
                        <a:effectLst/>
                        <a:latin typeface="Segoe UI" panose="020B0502040204020203" pitchFamily="34" charset="0"/>
                        <a:cs typeface="Segoe UI" panose="020B0502040204020203" pitchFamily="34" charset="0"/>
                      </a:endParaRPr>
                    </a:p>
                  </a:txBody>
                  <a:tcPr marL="3983" marR="3983" marT="3983" marB="0" anchor="b"/>
                </a:tc>
                <a:tc>
                  <a:txBody>
                    <a:bodyPr/>
                    <a:lstStyle/>
                    <a:p>
                      <a:pPr algn="ctr" fontAlgn="b"/>
                      <a:r>
                        <a:rPr lang="en-GB" sz="1200" b="1" u="none" strike="noStrike" dirty="0">
                          <a:effectLst/>
                          <a:latin typeface="Segoe UI" panose="020B0502040204020203" pitchFamily="34" charset="0"/>
                          <a:cs typeface="Segoe UI" panose="020B0502040204020203" pitchFamily="34" charset="0"/>
                        </a:rPr>
                        <a:t>25.91%</a:t>
                      </a:r>
                      <a:endParaRPr lang="en-GB" sz="1200" b="1" i="0" u="none" strike="noStrike" dirty="0">
                        <a:solidFill>
                          <a:srgbClr val="000000"/>
                        </a:solidFill>
                        <a:effectLst/>
                        <a:latin typeface="Segoe UI" panose="020B0502040204020203" pitchFamily="34" charset="0"/>
                        <a:cs typeface="Segoe UI" panose="020B0502040204020203" pitchFamily="34" charset="0"/>
                      </a:endParaRPr>
                    </a:p>
                  </a:txBody>
                  <a:tcPr marL="3983" marR="3983" marT="3983" marB="0" anchor="b"/>
                </a:tc>
                <a:tc>
                  <a:txBody>
                    <a:bodyPr/>
                    <a:lstStyle/>
                    <a:p>
                      <a:pPr algn="l" fontAlgn="b"/>
                      <a:endParaRPr lang="en-GB" sz="700" b="1" i="0" u="none" strike="noStrike" dirty="0">
                        <a:solidFill>
                          <a:srgbClr val="000000"/>
                        </a:solidFill>
                        <a:effectLst/>
                        <a:latin typeface="Calibri" panose="020F0502020204030204" pitchFamily="34" charset="0"/>
                      </a:endParaRPr>
                    </a:p>
                  </a:txBody>
                  <a:tcPr marL="3983" marR="3983" marT="3983" marB="0" anchor="b"/>
                </a:tc>
                <a:extLst>
                  <a:ext uri="{0D108BD9-81ED-4DB2-BD59-A6C34878D82A}">
                    <a16:rowId xmlns:a16="http://schemas.microsoft.com/office/drawing/2014/main" val="859901732"/>
                  </a:ext>
                </a:extLst>
              </a:tr>
              <a:tr h="244120">
                <a:tc>
                  <a:txBody>
                    <a:bodyPr/>
                    <a:lstStyle/>
                    <a:p>
                      <a:pPr algn="l" fontAlgn="b"/>
                      <a:r>
                        <a:rPr lang="en-GB" sz="1200" b="1" u="none" strike="noStrike" dirty="0">
                          <a:solidFill>
                            <a:schemeClr val="bg1"/>
                          </a:solidFill>
                          <a:effectLst/>
                          <a:latin typeface="Segoe UI" panose="020B0502040204020203" pitchFamily="34" charset="0"/>
                          <a:cs typeface="Segoe UI" panose="020B0502040204020203" pitchFamily="34" charset="0"/>
                        </a:rPr>
                        <a:t>Upper Band 8a&gt;</a:t>
                      </a:r>
                      <a:endParaRPr lang="en-GB" sz="1200" b="1" i="0" u="none" strike="noStrike" dirty="0">
                        <a:solidFill>
                          <a:schemeClr val="bg1"/>
                        </a:solidFill>
                        <a:effectLst/>
                        <a:latin typeface="Segoe UI" panose="020B0502040204020203" pitchFamily="34" charset="0"/>
                        <a:cs typeface="Segoe UI" panose="020B0502040204020203" pitchFamily="34" charset="0"/>
                      </a:endParaRPr>
                    </a:p>
                  </a:txBody>
                  <a:tcPr marL="3983" marR="3983" marT="3983" marB="0" anchor="b">
                    <a:solidFill>
                      <a:srgbClr val="005EB8"/>
                    </a:solidFill>
                  </a:tcPr>
                </a:tc>
                <a:tc>
                  <a:txBody>
                    <a:bodyPr/>
                    <a:lstStyle/>
                    <a:p>
                      <a:pPr algn="ctr" fontAlgn="b"/>
                      <a:r>
                        <a:rPr lang="en-GB" sz="1200" b="1" u="none" strike="noStrike" dirty="0">
                          <a:effectLst/>
                          <a:latin typeface="Segoe UI" panose="020B0502040204020203" pitchFamily="34" charset="0"/>
                          <a:cs typeface="Segoe UI" panose="020B0502040204020203" pitchFamily="34" charset="0"/>
                        </a:rPr>
                        <a:t>1.65%</a:t>
                      </a:r>
                      <a:endParaRPr lang="en-GB" sz="1200" b="1" i="0" u="none" strike="noStrike" dirty="0">
                        <a:solidFill>
                          <a:srgbClr val="000000"/>
                        </a:solidFill>
                        <a:effectLst/>
                        <a:latin typeface="Segoe UI" panose="020B0502040204020203" pitchFamily="34" charset="0"/>
                        <a:cs typeface="Segoe UI" panose="020B0502040204020203" pitchFamily="34" charset="0"/>
                      </a:endParaRPr>
                    </a:p>
                  </a:txBody>
                  <a:tcPr marL="3983" marR="3983" marT="3983" marB="0" anchor="b"/>
                </a:tc>
                <a:tc>
                  <a:txBody>
                    <a:bodyPr/>
                    <a:lstStyle/>
                    <a:p>
                      <a:pPr algn="ctr" fontAlgn="b"/>
                      <a:r>
                        <a:rPr lang="en-GB" sz="1200" b="1" u="none" strike="noStrike" dirty="0">
                          <a:effectLst/>
                          <a:latin typeface="Segoe UI" panose="020B0502040204020203" pitchFamily="34" charset="0"/>
                          <a:cs typeface="Segoe UI" panose="020B0502040204020203" pitchFamily="34" charset="0"/>
                        </a:rPr>
                        <a:t>6.97%</a:t>
                      </a:r>
                      <a:endParaRPr lang="en-GB" sz="1200" b="1" i="0" u="none" strike="noStrike" dirty="0">
                        <a:solidFill>
                          <a:srgbClr val="000000"/>
                        </a:solidFill>
                        <a:effectLst/>
                        <a:latin typeface="Segoe UI" panose="020B0502040204020203" pitchFamily="34" charset="0"/>
                        <a:cs typeface="Segoe UI" panose="020B0502040204020203" pitchFamily="34" charset="0"/>
                      </a:endParaRPr>
                    </a:p>
                  </a:txBody>
                  <a:tcPr marL="3983" marR="3983" marT="3983" marB="0" anchor="b"/>
                </a:tc>
                <a:tc>
                  <a:txBody>
                    <a:bodyPr/>
                    <a:lstStyle/>
                    <a:p>
                      <a:pPr algn="ctr" fontAlgn="b"/>
                      <a:r>
                        <a:rPr lang="en-GB" sz="1200" b="1" u="none" strike="noStrike" dirty="0">
                          <a:effectLst/>
                          <a:latin typeface="Segoe UI" panose="020B0502040204020203" pitchFamily="34" charset="0"/>
                          <a:cs typeface="Segoe UI" panose="020B0502040204020203" pitchFamily="34" charset="0"/>
                        </a:rPr>
                        <a:t>0.38%</a:t>
                      </a:r>
                      <a:endParaRPr lang="en-GB" sz="1200" b="1" i="0" u="none" strike="noStrike" dirty="0">
                        <a:solidFill>
                          <a:srgbClr val="000000"/>
                        </a:solidFill>
                        <a:effectLst/>
                        <a:latin typeface="Segoe UI" panose="020B0502040204020203" pitchFamily="34" charset="0"/>
                        <a:cs typeface="Segoe UI" panose="020B0502040204020203" pitchFamily="34" charset="0"/>
                      </a:endParaRPr>
                    </a:p>
                  </a:txBody>
                  <a:tcPr marL="3983" marR="3983" marT="3983" marB="0" anchor="b"/>
                </a:tc>
                <a:tc>
                  <a:txBody>
                    <a:bodyPr/>
                    <a:lstStyle/>
                    <a:p>
                      <a:pPr algn="ctr" fontAlgn="b"/>
                      <a:r>
                        <a:rPr lang="en-GB" sz="1200" b="1" u="none" strike="noStrike" dirty="0">
                          <a:effectLst/>
                          <a:latin typeface="Segoe UI" panose="020B0502040204020203" pitchFamily="34" charset="0"/>
                          <a:cs typeface="Segoe UI" panose="020B0502040204020203" pitchFamily="34" charset="0"/>
                        </a:rPr>
                        <a:t>22.86%</a:t>
                      </a:r>
                      <a:endParaRPr lang="en-GB" sz="1200" b="1" i="0" u="none" strike="noStrike" dirty="0">
                        <a:solidFill>
                          <a:srgbClr val="000000"/>
                        </a:solidFill>
                        <a:effectLst/>
                        <a:latin typeface="Segoe UI" panose="020B0502040204020203" pitchFamily="34" charset="0"/>
                        <a:cs typeface="Segoe UI" panose="020B0502040204020203" pitchFamily="34" charset="0"/>
                      </a:endParaRPr>
                    </a:p>
                  </a:txBody>
                  <a:tcPr marL="3983" marR="3983" marT="3983" marB="0" anchor="b"/>
                </a:tc>
                <a:tc>
                  <a:txBody>
                    <a:bodyPr/>
                    <a:lstStyle/>
                    <a:p>
                      <a:pPr algn="ctr" fontAlgn="b"/>
                      <a:r>
                        <a:rPr lang="en-GB" sz="1200" u="none" strike="noStrike">
                          <a:effectLst/>
                          <a:latin typeface="Segoe UI" panose="020B0502040204020203" pitchFamily="34" charset="0"/>
                          <a:cs typeface="Segoe UI" panose="020B0502040204020203" pitchFamily="34" charset="0"/>
                        </a:rPr>
                        <a:t>9816</a:t>
                      </a:r>
                      <a:endParaRPr lang="en-GB" sz="1200" b="0" i="0" u="none" strike="noStrike" dirty="0">
                        <a:solidFill>
                          <a:srgbClr val="000000"/>
                        </a:solidFill>
                        <a:effectLst/>
                        <a:latin typeface="Segoe UI" panose="020B0502040204020203" pitchFamily="34" charset="0"/>
                        <a:cs typeface="Segoe UI" panose="020B0502040204020203" pitchFamily="34" charset="0"/>
                      </a:endParaRPr>
                    </a:p>
                  </a:txBody>
                  <a:tcPr marL="3983" marR="3983" marT="3983" marB="0" anchor="b"/>
                </a:tc>
                <a:tc>
                  <a:txBody>
                    <a:bodyPr/>
                    <a:lstStyle/>
                    <a:p>
                      <a:pPr algn="ctr" fontAlgn="b"/>
                      <a:r>
                        <a:rPr lang="en-GB" sz="1200" u="none" strike="noStrike">
                          <a:effectLst/>
                          <a:latin typeface="Segoe UI" panose="020B0502040204020203" pitchFamily="34" charset="0"/>
                          <a:cs typeface="Segoe UI" panose="020B0502040204020203" pitchFamily="34" charset="0"/>
                        </a:rPr>
                        <a:t>2244</a:t>
                      </a:r>
                      <a:endParaRPr lang="en-GB" sz="1200" b="0" i="0" u="none" strike="noStrike" dirty="0">
                        <a:solidFill>
                          <a:srgbClr val="000000"/>
                        </a:solidFill>
                        <a:effectLst/>
                        <a:latin typeface="Segoe UI" panose="020B0502040204020203" pitchFamily="34" charset="0"/>
                        <a:cs typeface="Segoe UI" panose="020B0502040204020203" pitchFamily="34" charset="0"/>
                      </a:endParaRPr>
                    </a:p>
                  </a:txBody>
                  <a:tcPr marL="3983" marR="3983" marT="3983" marB="0" anchor="b"/>
                </a:tc>
                <a:tc>
                  <a:txBody>
                    <a:bodyPr/>
                    <a:lstStyle/>
                    <a:p>
                      <a:pPr algn="ctr" fontAlgn="b"/>
                      <a:r>
                        <a:rPr lang="en-GB" sz="1200" u="none" strike="noStrike" dirty="0">
                          <a:effectLst/>
                          <a:latin typeface="Segoe UI" panose="020B0502040204020203" pitchFamily="34" charset="0"/>
                          <a:cs typeface="Segoe UI" panose="020B0502040204020203" pitchFamily="34" charset="0"/>
                        </a:rPr>
                        <a:t>531</a:t>
                      </a:r>
                      <a:endParaRPr lang="en-GB" sz="1200" b="0" i="0" u="none" strike="noStrike" dirty="0">
                        <a:solidFill>
                          <a:srgbClr val="000000"/>
                        </a:solidFill>
                        <a:effectLst/>
                        <a:latin typeface="Segoe UI" panose="020B0502040204020203" pitchFamily="34" charset="0"/>
                        <a:cs typeface="Segoe UI" panose="020B0502040204020203" pitchFamily="34" charset="0"/>
                      </a:endParaRPr>
                    </a:p>
                  </a:txBody>
                  <a:tcPr marL="3983" marR="3983" marT="3983" marB="0" anchor="b"/>
                </a:tc>
                <a:tc>
                  <a:txBody>
                    <a:bodyPr/>
                    <a:lstStyle/>
                    <a:p>
                      <a:pPr algn="ctr" fontAlgn="b"/>
                      <a:r>
                        <a:rPr lang="en-GB" sz="1200" u="none" strike="noStrike">
                          <a:effectLst/>
                          <a:latin typeface="Segoe UI" panose="020B0502040204020203" pitchFamily="34" charset="0"/>
                          <a:cs typeface="Segoe UI" panose="020B0502040204020203" pitchFamily="34" charset="0"/>
                        </a:rPr>
                        <a:t>37</a:t>
                      </a:r>
                      <a:endParaRPr lang="en-GB" sz="1200" b="0" i="0" u="none" strike="noStrike">
                        <a:solidFill>
                          <a:srgbClr val="000000"/>
                        </a:solidFill>
                        <a:effectLst/>
                        <a:latin typeface="Segoe UI" panose="020B0502040204020203" pitchFamily="34" charset="0"/>
                        <a:cs typeface="Segoe UI" panose="020B0502040204020203" pitchFamily="34" charset="0"/>
                      </a:endParaRPr>
                    </a:p>
                  </a:txBody>
                  <a:tcPr marL="3983" marR="3983" marT="3983" marB="0" anchor="b"/>
                </a:tc>
                <a:tc>
                  <a:txBody>
                    <a:bodyPr/>
                    <a:lstStyle/>
                    <a:p>
                      <a:pPr algn="ctr" fontAlgn="b"/>
                      <a:r>
                        <a:rPr lang="en-GB" sz="1200" b="1" u="none" strike="noStrike" dirty="0">
                          <a:effectLst/>
                          <a:latin typeface="Segoe UI" panose="020B0502040204020203" pitchFamily="34" charset="0"/>
                          <a:cs typeface="Segoe UI" panose="020B0502040204020203" pitchFamily="34" charset="0"/>
                        </a:rPr>
                        <a:t>5.41%</a:t>
                      </a:r>
                      <a:endParaRPr lang="en-GB" sz="1200" b="1" i="0" u="none" strike="noStrike" dirty="0">
                        <a:solidFill>
                          <a:srgbClr val="000000"/>
                        </a:solidFill>
                        <a:effectLst/>
                        <a:latin typeface="Segoe UI" panose="020B0502040204020203" pitchFamily="34" charset="0"/>
                        <a:cs typeface="Segoe UI" panose="020B0502040204020203" pitchFamily="34" charset="0"/>
                      </a:endParaRPr>
                    </a:p>
                  </a:txBody>
                  <a:tcPr marL="3983" marR="3983" marT="3983" marB="0" anchor="b"/>
                </a:tc>
                <a:tc>
                  <a:txBody>
                    <a:bodyPr/>
                    <a:lstStyle/>
                    <a:p>
                      <a:pPr algn="l" fontAlgn="b"/>
                      <a:endParaRPr lang="en-GB" sz="700" b="1" i="0" u="none" strike="noStrike" dirty="0">
                        <a:solidFill>
                          <a:srgbClr val="000000"/>
                        </a:solidFill>
                        <a:effectLst/>
                        <a:latin typeface="Calibri" panose="020F0502020204030204" pitchFamily="34" charset="0"/>
                      </a:endParaRPr>
                    </a:p>
                  </a:txBody>
                  <a:tcPr marL="3983" marR="3983" marT="3983" marB="0" anchor="b"/>
                </a:tc>
                <a:extLst>
                  <a:ext uri="{0D108BD9-81ED-4DB2-BD59-A6C34878D82A}">
                    <a16:rowId xmlns:a16="http://schemas.microsoft.com/office/drawing/2014/main" val="939298589"/>
                  </a:ext>
                </a:extLst>
              </a:tr>
              <a:tr h="244120">
                <a:tc>
                  <a:txBody>
                    <a:bodyPr/>
                    <a:lstStyle/>
                    <a:p>
                      <a:pPr algn="l" fontAlgn="b"/>
                      <a:r>
                        <a:rPr lang="en-GB" sz="1200" b="1" u="none" strike="noStrike" dirty="0">
                          <a:solidFill>
                            <a:schemeClr val="bg1"/>
                          </a:solidFill>
                          <a:effectLst/>
                          <a:latin typeface="Segoe UI" panose="020B0502040204020203" pitchFamily="34" charset="0"/>
                          <a:cs typeface="Segoe UI" panose="020B0502040204020203" pitchFamily="34" charset="0"/>
                        </a:rPr>
                        <a:t>Medical staff </a:t>
                      </a:r>
                      <a:endParaRPr lang="en-GB" sz="1200" b="1" i="0" u="none" strike="noStrike" dirty="0">
                        <a:solidFill>
                          <a:schemeClr val="bg1"/>
                        </a:solidFill>
                        <a:effectLst/>
                        <a:latin typeface="Segoe UI" panose="020B0502040204020203" pitchFamily="34" charset="0"/>
                        <a:cs typeface="Segoe UI" panose="020B0502040204020203" pitchFamily="34" charset="0"/>
                      </a:endParaRPr>
                    </a:p>
                  </a:txBody>
                  <a:tcPr marL="3983" marR="3983" marT="3983" marB="0" anchor="b">
                    <a:solidFill>
                      <a:srgbClr val="005EB8"/>
                    </a:solidFill>
                  </a:tcPr>
                </a:tc>
                <a:tc>
                  <a:txBody>
                    <a:bodyPr/>
                    <a:lstStyle/>
                    <a:p>
                      <a:pPr algn="ctr" fontAlgn="b"/>
                      <a:r>
                        <a:rPr lang="en-GB" sz="1200" b="1" u="none" strike="noStrike" dirty="0">
                          <a:effectLst/>
                          <a:latin typeface="Segoe UI" panose="020B0502040204020203" pitchFamily="34" charset="0"/>
                          <a:cs typeface="Segoe UI" panose="020B0502040204020203" pitchFamily="34" charset="0"/>
                        </a:rPr>
                        <a:t>11%</a:t>
                      </a:r>
                      <a:endParaRPr lang="en-GB" sz="1200" b="1" i="0" u="none" strike="noStrike" dirty="0">
                        <a:solidFill>
                          <a:srgbClr val="000000"/>
                        </a:solidFill>
                        <a:effectLst/>
                        <a:latin typeface="Segoe UI" panose="020B0502040204020203" pitchFamily="34" charset="0"/>
                        <a:cs typeface="Segoe UI" panose="020B0502040204020203" pitchFamily="34" charset="0"/>
                      </a:endParaRPr>
                    </a:p>
                  </a:txBody>
                  <a:tcPr marL="3983" marR="3983" marT="3983" marB="0" anchor="b"/>
                </a:tc>
                <a:tc>
                  <a:txBody>
                    <a:bodyPr/>
                    <a:lstStyle/>
                    <a:p>
                      <a:pPr algn="ctr" fontAlgn="b"/>
                      <a:r>
                        <a:rPr lang="en-GB" sz="1200" b="1" u="none" strike="noStrike" dirty="0">
                          <a:effectLst/>
                          <a:latin typeface="Segoe UI" panose="020B0502040204020203" pitchFamily="34" charset="0"/>
                          <a:cs typeface="Segoe UI" panose="020B0502040204020203" pitchFamily="34" charset="0"/>
                        </a:rPr>
                        <a:t>20.83%</a:t>
                      </a:r>
                      <a:endParaRPr lang="en-GB" sz="1200" b="1" i="0" u="none" strike="noStrike" dirty="0">
                        <a:solidFill>
                          <a:srgbClr val="000000"/>
                        </a:solidFill>
                        <a:effectLst/>
                        <a:latin typeface="Segoe UI" panose="020B0502040204020203" pitchFamily="34" charset="0"/>
                        <a:cs typeface="Segoe UI" panose="020B0502040204020203" pitchFamily="34" charset="0"/>
                      </a:endParaRPr>
                    </a:p>
                  </a:txBody>
                  <a:tcPr marL="3983" marR="3983" marT="3983" marB="0" anchor="b"/>
                </a:tc>
                <a:tc>
                  <a:txBody>
                    <a:bodyPr/>
                    <a:lstStyle/>
                    <a:p>
                      <a:pPr algn="ctr" fontAlgn="b"/>
                      <a:r>
                        <a:rPr lang="en-GB" sz="1200" b="1" u="none" strike="noStrike" dirty="0">
                          <a:effectLst/>
                          <a:latin typeface="Segoe UI" panose="020B0502040204020203" pitchFamily="34" charset="0"/>
                          <a:cs typeface="Segoe UI" panose="020B0502040204020203" pitchFamily="34" charset="0"/>
                        </a:rPr>
                        <a:t>2.55%</a:t>
                      </a:r>
                      <a:endParaRPr lang="en-GB" sz="1200" b="1" i="0" u="none" strike="noStrike" dirty="0">
                        <a:solidFill>
                          <a:srgbClr val="000000"/>
                        </a:solidFill>
                        <a:effectLst/>
                        <a:latin typeface="Segoe UI" panose="020B0502040204020203" pitchFamily="34" charset="0"/>
                        <a:cs typeface="Segoe UI" panose="020B0502040204020203" pitchFamily="34" charset="0"/>
                      </a:endParaRPr>
                    </a:p>
                  </a:txBody>
                  <a:tcPr marL="3983" marR="3983" marT="3983" marB="0" anchor="b"/>
                </a:tc>
                <a:tc>
                  <a:txBody>
                    <a:bodyPr/>
                    <a:lstStyle/>
                    <a:p>
                      <a:pPr algn="ctr" fontAlgn="b"/>
                      <a:r>
                        <a:rPr lang="en-GB" sz="1200" b="1" u="none" strike="noStrike" dirty="0">
                          <a:effectLst/>
                          <a:latin typeface="Segoe UI" panose="020B0502040204020203" pitchFamily="34" charset="0"/>
                          <a:cs typeface="Segoe UI" panose="020B0502040204020203" pitchFamily="34" charset="0"/>
                        </a:rPr>
                        <a:t>22.86%</a:t>
                      </a:r>
                      <a:endParaRPr lang="en-GB" sz="1200" b="1" i="0" u="none" strike="noStrike" dirty="0">
                        <a:solidFill>
                          <a:srgbClr val="000000"/>
                        </a:solidFill>
                        <a:effectLst/>
                        <a:latin typeface="Segoe UI" panose="020B0502040204020203" pitchFamily="34" charset="0"/>
                        <a:cs typeface="Segoe UI" panose="020B0502040204020203" pitchFamily="34" charset="0"/>
                      </a:endParaRPr>
                    </a:p>
                  </a:txBody>
                  <a:tcPr marL="3983" marR="3983" marT="3983" marB="0" anchor="b"/>
                </a:tc>
                <a:tc>
                  <a:txBody>
                    <a:bodyPr/>
                    <a:lstStyle/>
                    <a:p>
                      <a:pPr algn="ctr" fontAlgn="b"/>
                      <a:r>
                        <a:rPr lang="en-GB" sz="1200" u="none" strike="noStrike">
                          <a:effectLst/>
                          <a:latin typeface="Segoe UI" panose="020B0502040204020203" pitchFamily="34" charset="0"/>
                          <a:cs typeface="Segoe UI" panose="020B0502040204020203" pitchFamily="34" charset="0"/>
                        </a:rPr>
                        <a:t>9816</a:t>
                      </a:r>
                      <a:endParaRPr lang="en-GB" sz="1200" b="0" i="0" u="none" strike="noStrike" dirty="0">
                        <a:solidFill>
                          <a:srgbClr val="000000"/>
                        </a:solidFill>
                        <a:effectLst/>
                        <a:latin typeface="Segoe UI" panose="020B0502040204020203" pitchFamily="34" charset="0"/>
                        <a:cs typeface="Segoe UI" panose="020B0502040204020203" pitchFamily="34" charset="0"/>
                      </a:endParaRPr>
                    </a:p>
                  </a:txBody>
                  <a:tcPr marL="3983" marR="3983" marT="3983" marB="0" anchor="b"/>
                </a:tc>
                <a:tc>
                  <a:txBody>
                    <a:bodyPr/>
                    <a:lstStyle/>
                    <a:p>
                      <a:pPr algn="ctr" fontAlgn="b"/>
                      <a:r>
                        <a:rPr lang="en-GB" sz="1200" u="none" strike="noStrike">
                          <a:effectLst/>
                          <a:latin typeface="Segoe UI" panose="020B0502040204020203" pitchFamily="34" charset="0"/>
                          <a:cs typeface="Segoe UI" panose="020B0502040204020203" pitchFamily="34" charset="0"/>
                        </a:rPr>
                        <a:t>2244</a:t>
                      </a:r>
                      <a:endParaRPr lang="en-GB" sz="1200" b="0" i="0" u="none" strike="noStrike" dirty="0">
                        <a:solidFill>
                          <a:srgbClr val="000000"/>
                        </a:solidFill>
                        <a:effectLst/>
                        <a:latin typeface="Segoe UI" panose="020B0502040204020203" pitchFamily="34" charset="0"/>
                        <a:cs typeface="Segoe UI" panose="020B0502040204020203" pitchFamily="34" charset="0"/>
                      </a:endParaRPr>
                    </a:p>
                  </a:txBody>
                  <a:tcPr marL="3983" marR="3983" marT="3983" marB="0" anchor="b"/>
                </a:tc>
                <a:tc>
                  <a:txBody>
                    <a:bodyPr/>
                    <a:lstStyle/>
                    <a:p>
                      <a:pPr algn="ctr" fontAlgn="b"/>
                      <a:r>
                        <a:rPr lang="en-GB" sz="1200" u="none" strike="noStrike" dirty="0">
                          <a:effectLst/>
                          <a:latin typeface="Segoe UI" panose="020B0502040204020203" pitchFamily="34" charset="0"/>
                          <a:cs typeface="Segoe UI" panose="020B0502040204020203" pitchFamily="34" charset="0"/>
                        </a:rPr>
                        <a:t>1200</a:t>
                      </a:r>
                      <a:endParaRPr lang="en-GB" sz="1200" b="0" i="0" u="none" strike="noStrike" dirty="0">
                        <a:solidFill>
                          <a:srgbClr val="000000"/>
                        </a:solidFill>
                        <a:effectLst/>
                        <a:latin typeface="Segoe UI" panose="020B0502040204020203" pitchFamily="34" charset="0"/>
                        <a:cs typeface="Segoe UI" panose="020B0502040204020203" pitchFamily="34" charset="0"/>
                      </a:endParaRPr>
                    </a:p>
                  </a:txBody>
                  <a:tcPr marL="3983" marR="3983" marT="3983" marB="0" anchor="b"/>
                </a:tc>
                <a:tc>
                  <a:txBody>
                    <a:bodyPr/>
                    <a:lstStyle/>
                    <a:p>
                      <a:pPr algn="ctr" fontAlgn="b"/>
                      <a:r>
                        <a:rPr lang="en-GB" sz="1200" u="none" strike="noStrike" dirty="0">
                          <a:effectLst/>
                          <a:latin typeface="Segoe UI" panose="020B0502040204020203" pitchFamily="34" charset="0"/>
                          <a:cs typeface="Segoe UI" panose="020B0502040204020203" pitchFamily="34" charset="0"/>
                        </a:rPr>
                        <a:t>250</a:t>
                      </a:r>
                      <a:endParaRPr lang="en-GB" sz="1200" b="0" i="0" u="none" strike="noStrike" dirty="0">
                        <a:solidFill>
                          <a:srgbClr val="000000"/>
                        </a:solidFill>
                        <a:effectLst/>
                        <a:latin typeface="Segoe UI" panose="020B0502040204020203" pitchFamily="34" charset="0"/>
                        <a:cs typeface="Segoe UI" panose="020B0502040204020203" pitchFamily="34" charset="0"/>
                      </a:endParaRPr>
                    </a:p>
                  </a:txBody>
                  <a:tcPr marL="3983" marR="3983" marT="3983" marB="0" anchor="b"/>
                </a:tc>
                <a:tc>
                  <a:txBody>
                    <a:bodyPr/>
                    <a:lstStyle/>
                    <a:p>
                      <a:pPr algn="ctr" fontAlgn="b"/>
                      <a:r>
                        <a:rPr lang="en-GB" sz="1200" b="1" u="none" strike="noStrike" dirty="0">
                          <a:effectLst/>
                          <a:latin typeface="Segoe UI" panose="020B0502040204020203" pitchFamily="34" charset="0"/>
                          <a:cs typeface="Segoe UI" panose="020B0502040204020203" pitchFamily="34" charset="0"/>
                        </a:rPr>
                        <a:t>12.22%</a:t>
                      </a:r>
                      <a:endParaRPr lang="en-GB" sz="1200" b="1" i="0" u="none" strike="noStrike" dirty="0">
                        <a:solidFill>
                          <a:srgbClr val="000000"/>
                        </a:solidFill>
                        <a:effectLst/>
                        <a:latin typeface="Segoe UI" panose="020B0502040204020203" pitchFamily="34" charset="0"/>
                        <a:cs typeface="Segoe UI" panose="020B0502040204020203" pitchFamily="34" charset="0"/>
                      </a:endParaRPr>
                    </a:p>
                  </a:txBody>
                  <a:tcPr marL="3983" marR="3983" marT="3983" marB="0" anchor="b"/>
                </a:tc>
                <a:tc>
                  <a:txBody>
                    <a:bodyPr/>
                    <a:lstStyle/>
                    <a:p>
                      <a:pPr algn="l" fontAlgn="b"/>
                      <a:endParaRPr lang="en-GB" sz="700" b="1" i="0" u="none" strike="noStrike" dirty="0">
                        <a:solidFill>
                          <a:srgbClr val="000000"/>
                        </a:solidFill>
                        <a:effectLst/>
                        <a:latin typeface="Calibri" panose="020F0502020204030204" pitchFamily="34" charset="0"/>
                      </a:endParaRPr>
                    </a:p>
                  </a:txBody>
                  <a:tcPr marL="3983" marR="3983" marT="3983" marB="0" anchor="b"/>
                </a:tc>
                <a:extLst>
                  <a:ext uri="{0D108BD9-81ED-4DB2-BD59-A6C34878D82A}">
                    <a16:rowId xmlns:a16="http://schemas.microsoft.com/office/drawing/2014/main" val="3636327480"/>
                  </a:ext>
                </a:extLst>
              </a:tr>
              <a:tr h="244120">
                <a:tc>
                  <a:txBody>
                    <a:bodyPr/>
                    <a:lstStyle/>
                    <a:p>
                      <a:pPr algn="l" fontAlgn="b"/>
                      <a:r>
                        <a:rPr lang="en-GB" sz="1200" b="1" u="none" strike="noStrike" dirty="0">
                          <a:solidFill>
                            <a:schemeClr val="bg1"/>
                          </a:solidFill>
                          <a:effectLst/>
                          <a:latin typeface="Segoe UI" panose="020B0502040204020203" pitchFamily="34" charset="0"/>
                          <a:cs typeface="Segoe UI" panose="020B0502040204020203" pitchFamily="34" charset="0"/>
                        </a:rPr>
                        <a:t>Clinical</a:t>
                      </a:r>
                      <a:endParaRPr lang="en-GB" sz="1200" b="1" i="0" u="none" strike="noStrike" dirty="0">
                        <a:solidFill>
                          <a:schemeClr val="bg1"/>
                        </a:solidFill>
                        <a:effectLst/>
                        <a:latin typeface="Segoe UI" panose="020B0502040204020203" pitchFamily="34" charset="0"/>
                        <a:cs typeface="Segoe UI" panose="020B0502040204020203" pitchFamily="34" charset="0"/>
                      </a:endParaRPr>
                    </a:p>
                  </a:txBody>
                  <a:tcPr marL="3983" marR="3983" marT="3983" marB="0" anchor="b">
                    <a:solidFill>
                      <a:srgbClr val="005EB8"/>
                    </a:solidFill>
                  </a:tcPr>
                </a:tc>
                <a:tc>
                  <a:txBody>
                    <a:bodyPr/>
                    <a:lstStyle/>
                    <a:p>
                      <a:pPr algn="ctr" fontAlgn="b"/>
                      <a:r>
                        <a:rPr lang="en-GB" sz="1200" b="1" u="none" strike="noStrike" dirty="0">
                          <a:effectLst/>
                          <a:latin typeface="Segoe UI" panose="020B0502040204020203" pitchFamily="34" charset="0"/>
                          <a:cs typeface="Segoe UI" panose="020B0502040204020203" pitchFamily="34" charset="0"/>
                        </a:rPr>
                        <a:t>77.67%</a:t>
                      </a:r>
                      <a:endParaRPr lang="en-GB" sz="1200" b="1" i="0" u="none" strike="noStrike" dirty="0">
                        <a:solidFill>
                          <a:srgbClr val="000000"/>
                        </a:solidFill>
                        <a:effectLst/>
                        <a:latin typeface="Segoe UI" panose="020B0502040204020203" pitchFamily="34" charset="0"/>
                        <a:cs typeface="Segoe UI" panose="020B0502040204020203" pitchFamily="34" charset="0"/>
                      </a:endParaRPr>
                    </a:p>
                  </a:txBody>
                  <a:tcPr marL="3983" marR="3983" marT="3983" marB="0" anchor="b"/>
                </a:tc>
                <a:tc>
                  <a:txBody>
                    <a:bodyPr/>
                    <a:lstStyle/>
                    <a:p>
                      <a:pPr algn="ctr" fontAlgn="b"/>
                      <a:r>
                        <a:rPr lang="en-GB" sz="1200" b="1" u="none" strike="noStrike" dirty="0">
                          <a:effectLst/>
                          <a:latin typeface="Segoe UI" panose="020B0502040204020203" pitchFamily="34" charset="0"/>
                          <a:cs typeface="Segoe UI" panose="020B0502040204020203" pitchFamily="34" charset="0"/>
                        </a:rPr>
                        <a:t>24.40%</a:t>
                      </a:r>
                      <a:endParaRPr lang="en-GB" sz="1200" b="1" i="0" u="none" strike="noStrike" dirty="0">
                        <a:solidFill>
                          <a:srgbClr val="000000"/>
                        </a:solidFill>
                        <a:effectLst/>
                        <a:latin typeface="Segoe UI" panose="020B0502040204020203" pitchFamily="34" charset="0"/>
                        <a:cs typeface="Segoe UI" panose="020B0502040204020203" pitchFamily="34" charset="0"/>
                      </a:endParaRPr>
                    </a:p>
                  </a:txBody>
                  <a:tcPr marL="3983" marR="3983" marT="3983" marB="0" anchor="b"/>
                </a:tc>
                <a:tc>
                  <a:txBody>
                    <a:bodyPr/>
                    <a:lstStyle/>
                    <a:p>
                      <a:pPr algn="ctr" fontAlgn="b"/>
                      <a:r>
                        <a:rPr lang="en-GB" sz="1200" b="1" u="none" strike="noStrike" dirty="0">
                          <a:effectLst/>
                          <a:latin typeface="Segoe UI" panose="020B0502040204020203" pitchFamily="34" charset="0"/>
                          <a:cs typeface="Segoe UI" panose="020B0502040204020203" pitchFamily="34" charset="0"/>
                        </a:rPr>
                        <a:t>17.75%</a:t>
                      </a:r>
                      <a:endParaRPr lang="en-GB" sz="1200" b="1" i="0" u="none" strike="noStrike" dirty="0">
                        <a:solidFill>
                          <a:srgbClr val="000000"/>
                        </a:solidFill>
                        <a:effectLst/>
                        <a:latin typeface="Segoe UI" panose="020B0502040204020203" pitchFamily="34" charset="0"/>
                        <a:cs typeface="Segoe UI" panose="020B0502040204020203" pitchFamily="34" charset="0"/>
                      </a:endParaRPr>
                    </a:p>
                  </a:txBody>
                  <a:tcPr marL="3983" marR="3983" marT="3983" marB="0" anchor="b"/>
                </a:tc>
                <a:tc>
                  <a:txBody>
                    <a:bodyPr/>
                    <a:lstStyle/>
                    <a:p>
                      <a:pPr algn="ctr" fontAlgn="b"/>
                      <a:r>
                        <a:rPr lang="en-GB" sz="1200" b="1" u="none" strike="noStrike" dirty="0">
                          <a:effectLst/>
                          <a:latin typeface="Segoe UI" panose="020B0502040204020203" pitchFamily="34" charset="0"/>
                          <a:cs typeface="Segoe UI" panose="020B0502040204020203" pitchFamily="34" charset="0"/>
                        </a:rPr>
                        <a:t>22.86%</a:t>
                      </a:r>
                      <a:endParaRPr lang="en-GB" sz="1200" b="1" i="0" u="none" strike="noStrike" dirty="0">
                        <a:solidFill>
                          <a:srgbClr val="000000"/>
                        </a:solidFill>
                        <a:effectLst/>
                        <a:latin typeface="Segoe UI" panose="020B0502040204020203" pitchFamily="34" charset="0"/>
                        <a:cs typeface="Segoe UI" panose="020B0502040204020203" pitchFamily="34" charset="0"/>
                      </a:endParaRPr>
                    </a:p>
                  </a:txBody>
                  <a:tcPr marL="3983" marR="3983" marT="3983" marB="0" anchor="b"/>
                </a:tc>
                <a:tc>
                  <a:txBody>
                    <a:bodyPr/>
                    <a:lstStyle/>
                    <a:p>
                      <a:pPr algn="ctr" fontAlgn="b"/>
                      <a:r>
                        <a:rPr lang="en-GB" sz="1200" u="none" strike="noStrike">
                          <a:effectLst/>
                          <a:latin typeface="Segoe UI" panose="020B0502040204020203" pitchFamily="34" charset="0"/>
                          <a:cs typeface="Segoe UI" panose="020B0502040204020203" pitchFamily="34" charset="0"/>
                        </a:rPr>
                        <a:t>9816</a:t>
                      </a:r>
                      <a:endParaRPr lang="en-GB" sz="1200" b="0" i="0" u="none" strike="noStrike" dirty="0">
                        <a:solidFill>
                          <a:srgbClr val="000000"/>
                        </a:solidFill>
                        <a:effectLst/>
                        <a:latin typeface="Segoe UI" panose="020B0502040204020203" pitchFamily="34" charset="0"/>
                        <a:cs typeface="Segoe UI" panose="020B0502040204020203" pitchFamily="34" charset="0"/>
                      </a:endParaRPr>
                    </a:p>
                  </a:txBody>
                  <a:tcPr marL="3983" marR="3983" marT="3983" marB="0" anchor="b"/>
                </a:tc>
                <a:tc>
                  <a:txBody>
                    <a:bodyPr/>
                    <a:lstStyle/>
                    <a:p>
                      <a:pPr algn="ctr" fontAlgn="b"/>
                      <a:r>
                        <a:rPr lang="en-GB" sz="1200" u="none" strike="noStrike">
                          <a:effectLst/>
                          <a:latin typeface="Segoe UI" panose="020B0502040204020203" pitchFamily="34" charset="0"/>
                          <a:cs typeface="Segoe UI" panose="020B0502040204020203" pitchFamily="34" charset="0"/>
                        </a:rPr>
                        <a:t>2244</a:t>
                      </a:r>
                      <a:endParaRPr lang="en-GB" sz="1200" b="0" i="0" u="none" strike="noStrike" dirty="0">
                        <a:solidFill>
                          <a:srgbClr val="000000"/>
                        </a:solidFill>
                        <a:effectLst/>
                        <a:latin typeface="Segoe UI" panose="020B0502040204020203" pitchFamily="34" charset="0"/>
                        <a:cs typeface="Segoe UI" panose="020B0502040204020203" pitchFamily="34" charset="0"/>
                      </a:endParaRPr>
                    </a:p>
                  </a:txBody>
                  <a:tcPr marL="3983" marR="3983" marT="3983" marB="0" anchor="b"/>
                </a:tc>
                <a:tc>
                  <a:txBody>
                    <a:bodyPr/>
                    <a:lstStyle/>
                    <a:p>
                      <a:pPr algn="ctr" fontAlgn="b"/>
                      <a:r>
                        <a:rPr lang="en-GB" sz="1200" u="none" strike="noStrike">
                          <a:effectLst/>
                          <a:latin typeface="Segoe UI" panose="020B0502040204020203" pitchFamily="34" charset="0"/>
                          <a:cs typeface="Segoe UI" panose="020B0502040204020203" pitchFamily="34" charset="0"/>
                        </a:rPr>
                        <a:t>7143</a:t>
                      </a:r>
                      <a:endParaRPr lang="en-GB" sz="1200" b="0" i="0" u="none" strike="noStrike">
                        <a:solidFill>
                          <a:srgbClr val="000000"/>
                        </a:solidFill>
                        <a:effectLst/>
                        <a:latin typeface="Segoe UI" panose="020B0502040204020203" pitchFamily="34" charset="0"/>
                        <a:cs typeface="Segoe UI" panose="020B0502040204020203" pitchFamily="34" charset="0"/>
                      </a:endParaRPr>
                    </a:p>
                  </a:txBody>
                  <a:tcPr marL="3983" marR="3983" marT="3983" marB="0" anchor="b"/>
                </a:tc>
                <a:tc>
                  <a:txBody>
                    <a:bodyPr/>
                    <a:lstStyle/>
                    <a:p>
                      <a:pPr algn="ctr" fontAlgn="b"/>
                      <a:r>
                        <a:rPr lang="en-GB" sz="1200" u="none" strike="noStrike" dirty="0">
                          <a:effectLst/>
                          <a:latin typeface="Segoe UI" panose="020B0502040204020203" pitchFamily="34" charset="0"/>
                          <a:cs typeface="Segoe UI" panose="020B0502040204020203" pitchFamily="34" charset="0"/>
                        </a:rPr>
                        <a:t>1743</a:t>
                      </a:r>
                      <a:endParaRPr lang="en-GB" sz="1200" b="0" i="0" u="none" strike="noStrike" dirty="0">
                        <a:solidFill>
                          <a:srgbClr val="000000"/>
                        </a:solidFill>
                        <a:effectLst/>
                        <a:latin typeface="Segoe UI" panose="020B0502040204020203" pitchFamily="34" charset="0"/>
                        <a:cs typeface="Segoe UI" panose="020B0502040204020203" pitchFamily="34" charset="0"/>
                      </a:endParaRPr>
                    </a:p>
                  </a:txBody>
                  <a:tcPr marL="3983" marR="3983" marT="3983" marB="0" anchor="b"/>
                </a:tc>
                <a:tc>
                  <a:txBody>
                    <a:bodyPr/>
                    <a:lstStyle/>
                    <a:p>
                      <a:pPr algn="ctr" fontAlgn="b"/>
                      <a:r>
                        <a:rPr lang="en-GB" sz="1200" b="1" u="none" strike="noStrike" dirty="0">
                          <a:effectLst/>
                          <a:latin typeface="Segoe UI" panose="020B0502040204020203" pitchFamily="34" charset="0"/>
                          <a:cs typeface="Segoe UI" panose="020B0502040204020203" pitchFamily="34" charset="0"/>
                        </a:rPr>
                        <a:t>72.77%</a:t>
                      </a:r>
                      <a:endParaRPr lang="en-GB" sz="1200" b="1" i="0" u="none" strike="noStrike" dirty="0">
                        <a:solidFill>
                          <a:srgbClr val="000000"/>
                        </a:solidFill>
                        <a:effectLst/>
                        <a:latin typeface="Segoe UI" panose="020B0502040204020203" pitchFamily="34" charset="0"/>
                        <a:cs typeface="Segoe UI" panose="020B0502040204020203" pitchFamily="34" charset="0"/>
                      </a:endParaRPr>
                    </a:p>
                  </a:txBody>
                  <a:tcPr marL="3983" marR="3983" marT="3983" marB="0" anchor="b"/>
                </a:tc>
                <a:tc>
                  <a:txBody>
                    <a:bodyPr/>
                    <a:lstStyle/>
                    <a:p>
                      <a:pPr algn="l" fontAlgn="b"/>
                      <a:endParaRPr lang="en-GB" sz="700" b="1" i="0" u="none" strike="noStrike" dirty="0">
                        <a:solidFill>
                          <a:srgbClr val="000000"/>
                        </a:solidFill>
                        <a:effectLst/>
                        <a:latin typeface="Calibri" panose="020F0502020204030204" pitchFamily="34" charset="0"/>
                      </a:endParaRPr>
                    </a:p>
                  </a:txBody>
                  <a:tcPr marL="3983" marR="3983" marT="3983" marB="0" anchor="b"/>
                </a:tc>
                <a:extLst>
                  <a:ext uri="{0D108BD9-81ED-4DB2-BD59-A6C34878D82A}">
                    <a16:rowId xmlns:a16="http://schemas.microsoft.com/office/drawing/2014/main" val="79050292"/>
                  </a:ext>
                </a:extLst>
              </a:tr>
              <a:tr h="244120">
                <a:tc>
                  <a:txBody>
                    <a:bodyPr/>
                    <a:lstStyle/>
                    <a:p>
                      <a:pPr algn="l" fontAlgn="b"/>
                      <a:r>
                        <a:rPr lang="en-GB" sz="1200" b="1" u="none" strike="noStrike" dirty="0">
                          <a:solidFill>
                            <a:schemeClr val="bg1"/>
                          </a:solidFill>
                          <a:effectLst/>
                          <a:latin typeface="Segoe UI" panose="020B0502040204020203" pitchFamily="34" charset="0"/>
                          <a:cs typeface="Segoe UI" panose="020B0502040204020203" pitchFamily="34" charset="0"/>
                        </a:rPr>
                        <a:t>Non-Clinical </a:t>
                      </a:r>
                      <a:endParaRPr lang="en-GB" sz="1200" b="1" i="0" u="none" strike="noStrike" dirty="0">
                        <a:solidFill>
                          <a:schemeClr val="bg1"/>
                        </a:solidFill>
                        <a:effectLst/>
                        <a:latin typeface="Segoe UI" panose="020B0502040204020203" pitchFamily="34" charset="0"/>
                        <a:cs typeface="Segoe UI" panose="020B0502040204020203" pitchFamily="34" charset="0"/>
                      </a:endParaRPr>
                    </a:p>
                  </a:txBody>
                  <a:tcPr marL="3983" marR="3983" marT="3983" marB="0" anchor="b">
                    <a:solidFill>
                      <a:srgbClr val="005EB8"/>
                    </a:solidFill>
                  </a:tcPr>
                </a:tc>
                <a:tc>
                  <a:txBody>
                    <a:bodyPr/>
                    <a:lstStyle/>
                    <a:p>
                      <a:pPr algn="ctr" fontAlgn="b"/>
                      <a:r>
                        <a:rPr lang="en-GB" sz="1200" b="1" u="none" strike="noStrike" dirty="0">
                          <a:effectLst/>
                          <a:latin typeface="Segoe UI" panose="020B0502040204020203" pitchFamily="34" charset="0"/>
                          <a:cs typeface="Segoe UI" panose="020B0502040204020203" pitchFamily="34" charset="0"/>
                        </a:rPr>
                        <a:t>22.33%</a:t>
                      </a:r>
                      <a:endParaRPr lang="en-GB" sz="1200" b="1" i="0" u="none" strike="noStrike" dirty="0">
                        <a:solidFill>
                          <a:srgbClr val="000000"/>
                        </a:solidFill>
                        <a:effectLst/>
                        <a:latin typeface="Segoe UI" panose="020B0502040204020203" pitchFamily="34" charset="0"/>
                        <a:cs typeface="Segoe UI" panose="020B0502040204020203" pitchFamily="34" charset="0"/>
                      </a:endParaRPr>
                    </a:p>
                  </a:txBody>
                  <a:tcPr marL="3983" marR="3983" marT="3983" marB="0" anchor="b"/>
                </a:tc>
                <a:tc>
                  <a:txBody>
                    <a:bodyPr/>
                    <a:lstStyle/>
                    <a:p>
                      <a:pPr algn="ctr" fontAlgn="b"/>
                      <a:r>
                        <a:rPr lang="en-GB" sz="1200" b="1" u="none" strike="noStrike" dirty="0">
                          <a:effectLst/>
                          <a:latin typeface="Segoe UI" panose="020B0502040204020203" pitchFamily="34" charset="0"/>
                          <a:cs typeface="Segoe UI" panose="020B0502040204020203" pitchFamily="34" charset="0"/>
                        </a:rPr>
                        <a:t>18.74%</a:t>
                      </a:r>
                      <a:endParaRPr lang="en-GB" sz="1200" b="1" i="0" u="none" strike="noStrike" dirty="0">
                        <a:solidFill>
                          <a:srgbClr val="000000"/>
                        </a:solidFill>
                        <a:effectLst/>
                        <a:latin typeface="Segoe UI" panose="020B0502040204020203" pitchFamily="34" charset="0"/>
                        <a:cs typeface="Segoe UI" panose="020B0502040204020203" pitchFamily="34" charset="0"/>
                      </a:endParaRPr>
                    </a:p>
                  </a:txBody>
                  <a:tcPr marL="3983" marR="3983" marT="3983" marB="0" anchor="b"/>
                </a:tc>
                <a:tc>
                  <a:txBody>
                    <a:bodyPr/>
                    <a:lstStyle/>
                    <a:p>
                      <a:pPr algn="ctr" fontAlgn="b"/>
                      <a:r>
                        <a:rPr lang="en-GB" sz="1200" b="1" u="none" strike="noStrike" dirty="0">
                          <a:effectLst/>
                          <a:latin typeface="Segoe UI" panose="020B0502040204020203" pitchFamily="34" charset="0"/>
                          <a:cs typeface="Segoe UI" panose="020B0502040204020203" pitchFamily="34" charset="0"/>
                        </a:rPr>
                        <a:t>5.10%</a:t>
                      </a:r>
                      <a:endParaRPr lang="en-GB" sz="1200" b="1" i="0" u="none" strike="noStrike" dirty="0">
                        <a:solidFill>
                          <a:srgbClr val="000000"/>
                        </a:solidFill>
                        <a:effectLst/>
                        <a:latin typeface="Segoe UI" panose="020B0502040204020203" pitchFamily="34" charset="0"/>
                        <a:cs typeface="Segoe UI" panose="020B0502040204020203" pitchFamily="34" charset="0"/>
                      </a:endParaRPr>
                    </a:p>
                  </a:txBody>
                  <a:tcPr marL="3983" marR="3983" marT="3983" marB="0" anchor="b"/>
                </a:tc>
                <a:tc>
                  <a:txBody>
                    <a:bodyPr/>
                    <a:lstStyle/>
                    <a:p>
                      <a:pPr algn="ctr" fontAlgn="b"/>
                      <a:r>
                        <a:rPr lang="en-GB" sz="1200" b="1" u="none" strike="noStrike" dirty="0">
                          <a:effectLst/>
                          <a:latin typeface="Segoe UI" panose="020B0502040204020203" pitchFamily="34" charset="0"/>
                          <a:cs typeface="Segoe UI" panose="020B0502040204020203" pitchFamily="34" charset="0"/>
                        </a:rPr>
                        <a:t>22.86%</a:t>
                      </a:r>
                      <a:endParaRPr lang="en-GB" sz="1200" b="1" i="0" u="none" strike="noStrike" dirty="0">
                        <a:solidFill>
                          <a:srgbClr val="000000"/>
                        </a:solidFill>
                        <a:effectLst/>
                        <a:latin typeface="Segoe UI" panose="020B0502040204020203" pitchFamily="34" charset="0"/>
                        <a:cs typeface="Segoe UI" panose="020B0502040204020203" pitchFamily="34" charset="0"/>
                      </a:endParaRPr>
                    </a:p>
                  </a:txBody>
                  <a:tcPr marL="3983" marR="3983" marT="3983" marB="0" anchor="b"/>
                </a:tc>
                <a:tc>
                  <a:txBody>
                    <a:bodyPr/>
                    <a:lstStyle/>
                    <a:p>
                      <a:pPr algn="ctr" fontAlgn="b"/>
                      <a:r>
                        <a:rPr lang="en-GB" sz="1200" u="none" strike="noStrike">
                          <a:effectLst/>
                          <a:latin typeface="Segoe UI" panose="020B0502040204020203" pitchFamily="34" charset="0"/>
                          <a:cs typeface="Segoe UI" panose="020B0502040204020203" pitchFamily="34" charset="0"/>
                        </a:rPr>
                        <a:t>9816</a:t>
                      </a:r>
                      <a:endParaRPr lang="en-GB" sz="1200" b="0" i="0" u="none" strike="noStrike" dirty="0">
                        <a:solidFill>
                          <a:srgbClr val="000000"/>
                        </a:solidFill>
                        <a:effectLst/>
                        <a:latin typeface="Segoe UI" panose="020B0502040204020203" pitchFamily="34" charset="0"/>
                        <a:cs typeface="Segoe UI" panose="020B0502040204020203" pitchFamily="34" charset="0"/>
                      </a:endParaRPr>
                    </a:p>
                  </a:txBody>
                  <a:tcPr marL="3983" marR="3983" marT="3983" marB="0" anchor="b"/>
                </a:tc>
                <a:tc>
                  <a:txBody>
                    <a:bodyPr/>
                    <a:lstStyle/>
                    <a:p>
                      <a:pPr algn="ctr" fontAlgn="b"/>
                      <a:r>
                        <a:rPr lang="en-GB" sz="1200" u="none" strike="noStrike">
                          <a:effectLst/>
                          <a:latin typeface="Segoe UI" panose="020B0502040204020203" pitchFamily="34" charset="0"/>
                          <a:cs typeface="Segoe UI" panose="020B0502040204020203" pitchFamily="34" charset="0"/>
                        </a:rPr>
                        <a:t>2244</a:t>
                      </a:r>
                      <a:endParaRPr lang="en-GB" sz="1200" b="0" i="0" u="none" strike="noStrike" dirty="0">
                        <a:solidFill>
                          <a:srgbClr val="000000"/>
                        </a:solidFill>
                        <a:effectLst/>
                        <a:latin typeface="Segoe UI" panose="020B0502040204020203" pitchFamily="34" charset="0"/>
                        <a:cs typeface="Segoe UI" panose="020B0502040204020203" pitchFamily="34" charset="0"/>
                      </a:endParaRPr>
                    </a:p>
                  </a:txBody>
                  <a:tcPr marL="3983" marR="3983" marT="3983" marB="0" anchor="b"/>
                </a:tc>
                <a:tc>
                  <a:txBody>
                    <a:bodyPr/>
                    <a:lstStyle/>
                    <a:p>
                      <a:pPr algn="ctr" fontAlgn="b"/>
                      <a:r>
                        <a:rPr lang="en-GB" sz="1200" u="none" strike="noStrike">
                          <a:effectLst/>
                          <a:latin typeface="Segoe UI" panose="020B0502040204020203" pitchFamily="34" charset="0"/>
                          <a:cs typeface="Segoe UI" panose="020B0502040204020203" pitchFamily="34" charset="0"/>
                        </a:rPr>
                        <a:t>2673</a:t>
                      </a:r>
                      <a:endParaRPr lang="en-GB" sz="1200" b="0" i="0" u="none" strike="noStrike">
                        <a:solidFill>
                          <a:srgbClr val="000000"/>
                        </a:solidFill>
                        <a:effectLst/>
                        <a:latin typeface="Segoe UI" panose="020B0502040204020203" pitchFamily="34" charset="0"/>
                        <a:cs typeface="Segoe UI" panose="020B0502040204020203" pitchFamily="34" charset="0"/>
                      </a:endParaRPr>
                    </a:p>
                  </a:txBody>
                  <a:tcPr marL="3983" marR="3983" marT="3983" marB="0" anchor="b"/>
                </a:tc>
                <a:tc>
                  <a:txBody>
                    <a:bodyPr/>
                    <a:lstStyle/>
                    <a:p>
                      <a:pPr algn="ctr" fontAlgn="b"/>
                      <a:r>
                        <a:rPr lang="en-GB" sz="1200" u="none" strike="noStrike" dirty="0">
                          <a:effectLst/>
                          <a:latin typeface="Segoe UI" panose="020B0502040204020203" pitchFamily="34" charset="0"/>
                          <a:cs typeface="Segoe UI" panose="020B0502040204020203" pitchFamily="34" charset="0"/>
                        </a:rPr>
                        <a:t>501</a:t>
                      </a:r>
                      <a:endParaRPr lang="en-GB" sz="1200" b="0" i="0" u="none" strike="noStrike" dirty="0">
                        <a:solidFill>
                          <a:srgbClr val="000000"/>
                        </a:solidFill>
                        <a:effectLst/>
                        <a:latin typeface="Segoe UI" panose="020B0502040204020203" pitchFamily="34" charset="0"/>
                        <a:cs typeface="Segoe UI" panose="020B0502040204020203" pitchFamily="34" charset="0"/>
                      </a:endParaRPr>
                    </a:p>
                  </a:txBody>
                  <a:tcPr marL="3983" marR="3983" marT="3983" marB="0" anchor="b"/>
                </a:tc>
                <a:tc>
                  <a:txBody>
                    <a:bodyPr/>
                    <a:lstStyle/>
                    <a:p>
                      <a:pPr algn="ctr" fontAlgn="b"/>
                      <a:r>
                        <a:rPr lang="en-GB" sz="1200" b="1" u="none" strike="noStrike" dirty="0">
                          <a:effectLst/>
                          <a:latin typeface="Segoe UI" panose="020B0502040204020203" pitchFamily="34" charset="0"/>
                          <a:cs typeface="Segoe UI" panose="020B0502040204020203" pitchFamily="34" charset="0"/>
                        </a:rPr>
                        <a:t>27.23%</a:t>
                      </a:r>
                      <a:endParaRPr lang="en-GB" sz="1200" b="1" i="0" u="none" strike="noStrike" dirty="0">
                        <a:solidFill>
                          <a:srgbClr val="000000"/>
                        </a:solidFill>
                        <a:effectLst/>
                        <a:latin typeface="Segoe UI" panose="020B0502040204020203" pitchFamily="34" charset="0"/>
                        <a:cs typeface="Segoe UI" panose="020B0502040204020203" pitchFamily="34" charset="0"/>
                      </a:endParaRPr>
                    </a:p>
                  </a:txBody>
                  <a:tcPr marL="3983" marR="3983" marT="3983" marB="0" anchor="b"/>
                </a:tc>
                <a:tc>
                  <a:txBody>
                    <a:bodyPr/>
                    <a:lstStyle/>
                    <a:p>
                      <a:pPr algn="l" fontAlgn="b"/>
                      <a:endParaRPr lang="en-GB" sz="700" b="1" i="0" u="none" strike="noStrike">
                        <a:solidFill>
                          <a:srgbClr val="000000"/>
                        </a:solidFill>
                        <a:effectLst/>
                        <a:latin typeface="Calibri" panose="020F0502020204030204" pitchFamily="34" charset="0"/>
                      </a:endParaRPr>
                    </a:p>
                  </a:txBody>
                  <a:tcPr marL="3983" marR="3983" marT="3983" marB="0" anchor="b"/>
                </a:tc>
                <a:extLst>
                  <a:ext uri="{0D108BD9-81ED-4DB2-BD59-A6C34878D82A}">
                    <a16:rowId xmlns:a16="http://schemas.microsoft.com/office/drawing/2014/main" val="618001298"/>
                  </a:ext>
                </a:extLst>
              </a:tr>
              <a:tr h="244120">
                <a:tc>
                  <a:txBody>
                    <a:bodyPr/>
                    <a:lstStyle/>
                    <a:p>
                      <a:pPr algn="l" fontAlgn="b"/>
                      <a:r>
                        <a:rPr lang="en-GB" sz="1200" b="1" u="none" strike="noStrike" dirty="0">
                          <a:solidFill>
                            <a:schemeClr val="bg1"/>
                          </a:solidFill>
                          <a:effectLst/>
                          <a:latin typeface="Segoe UI" panose="020B0502040204020203" pitchFamily="34" charset="0"/>
                          <a:cs typeface="Segoe UI" panose="020B0502040204020203" pitchFamily="34" charset="0"/>
                        </a:rPr>
                        <a:t>Bands 8a &amp; 8b</a:t>
                      </a:r>
                      <a:endParaRPr lang="en-GB" sz="1200" b="1" i="0" u="none" strike="noStrike" dirty="0">
                        <a:solidFill>
                          <a:schemeClr val="bg1"/>
                        </a:solidFill>
                        <a:effectLst/>
                        <a:latin typeface="Segoe UI" panose="020B0502040204020203" pitchFamily="34" charset="0"/>
                        <a:cs typeface="Segoe UI" panose="020B0502040204020203" pitchFamily="34" charset="0"/>
                      </a:endParaRPr>
                    </a:p>
                  </a:txBody>
                  <a:tcPr marL="3983" marR="3983" marT="3983" marB="0" anchor="b">
                    <a:solidFill>
                      <a:srgbClr val="005EB8"/>
                    </a:solidFill>
                  </a:tcPr>
                </a:tc>
                <a:tc>
                  <a:txBody>
                    <a:bodyPr/>
                    <a:lstStyle/>
                    <a:p>
                      <a:pPr algn="ctr" fontAlgn="b"/>
                      <a:r>
                        <a:rPr lang="en-GB" sz="1200" b="1" u="none" strike="noStrike" dirty="0">
                          <a:effectLst/>
                          <a:latin typeface="Segoe UI" panose="020B0502040204020203" pitchFamily="34" charset="0"/>
                          <a:cs typeface="Segoe UI" panose="020B0502040204020203" pitchFamily="34" charset="0"/>
                        </a:rPr>
                        <a:t>1.47%</a:t>
                      </a:r>
                      <a:endParaRPr lang="en-GB" sz="1200" b="1" i="0" u="none" strike="noStrike" dirty="0">
                        <a:solidFill>
                          <a:srgbClr val="000000"/>
                        </a:solidFill>
                        <a:effectLst/>
                        <a:latin typeface="Segoe UI" panose="020B0502040204020203" pitchFamily="34" charset="0"/>
                        <a:cs typeface="Segoe UI" panose="020B0502040204020203" pitchFamily="34" charset="0"/>
                      </a:endParaRPr>
                    </a:p>
                  </a:txBody>
                  <a:tcPr marL="3983" marR="3983" marT="3983" marB="0" anchor="b"/>
                </a:tc>
                <a:tc>
                  <a:txBody>
                    <a:bodyPr/>
                    <a:lstStyle/>
                    <a:p>
                      <a:pPr algn="ctr" fontAlgn="b"/>
                      <a:r>
                        <a:rPr lang="en-GB" sz="1200" b="1" u="none" strike="noStrike" dirty="0">
                          <a:effectLst/>
                          <a:latin typeface="Segoe UI" panose="020B0502040204020203" pitchFamily="34" charset="0"/>
                          <a:cs typeface="Segoe UI" panose="020B0502040204020203" pitchFamily="34" charset="0"/>
                        </a:rPr>
                        <a:t>7.99%</a:t>
                      </a:r>
                      <a:endParaRPr lang="en-GB" sz="1200" b="1" i="0" u="none" strike="noStrike" dirty="0">
                        <a:solidFill>
                          <a:srgbClr val="000000"/>
                        </a:solidFill>
                        <a:effectLst/>
                        <a:latin typeface="Segoe UI" panose="020B0502040204020203" pitchFamily="34" charset="0"/>
                        <a:cs typeface="Segoe UI" panose="020B0502040204020203" pitchFamily="34" charset="0"/>
                      </a:endParaRPr>
                    </a:p>
                  </a:txBody>
                  <a:tcPr marL="3983" marR="3983" marT="3983" marB="0" anchor="b"/>
                </a:tc>
                <a:tc>
                  <a:txBody>
                    <a:bodyPr/>
                    <a:lstStyle/>
                    <a:p>
                      <a:pPr algn="ctr" fontAlgn="b"/>
                      <a:r>
                        <a:rPr lang="en-GB" sz="1200" b="1" u="none" strike="noStrike" dirty="0">
                          <a:effectLst/>
                          <a:latin typeface="Segoe UI" panose="020B0502040204020203" pitchFamily="34" charset="0"/>
                          <a:cs typeface="Segoe UI" panose="020B0502040204020203" pitchFamily="34" charset="0"/>
                        </a:rPr>
                        <a:t>0.34%</a:t>
                      </a:r>
                      <a:endParaRPr lang="en-GB" sz="1200" b="1" i="0" u="none" strike="noStrike" dirty="0">
                        <a:solidFill>
                          <a:srgbClr val="000000"/>
                        </a:solidFill>
                        <a:effectLst/>
                        <a:latin typeface="Segoe UI" panose="020B0502040204020203" pitchFamily="34" charset="0"/>
                        <a:cs typeface="Segoe UI" panose="020B0502040204020203" pitchFamily="34" charset="0"/>
                      </a:endParaRPr>
                    </a:p>
                  </a:txBody>
                  <a:tcPr marL="3983" marR="3983" marT="3983" marB="0" anchor="b"/>
                </a:tc>
                <a:tc>
                  <a:txBody>
                    <a:bodyPr/>
                    <a:lstStyle/>
                    <a:p>
                      <a:pPr algn="ctr" fontAlgn="b"/>
                      <a:r>
                        <a:rPr lang="en-GB" sz="1200" b="1" u="none" strike="noStrike" dirty="0">
                          <a:effectLst/>
                          <a:latin typeface="Segoe UI" panose="020B0502040204020203" pitchFamily="34" charset="0"/>
                          <a:cs typeface="Segoe UI" panose="020B0502040204020203" pitchFamily="34" charset="0"/>
                        </a:rPr>
                        <a:t>22.86%</a:t>
                      </a:r>
                      <a:endParaRPr lang="en-GB" sz="1200" b="1" i="0" u="none" strike="noStrike" dirty="0">
                        <a:solidFill>
                          <a:srgbClr val="000000"/>
                        </a:solidFill>
                        <a:effectLst/>
                        <a:latin typeface="Segoe UI" panose="020B0502040204020203" pitchFamily="34" charset="0"/>
                        <a:cs typeface="Segoe UI" panose="020B0502040204020203" pitchFamily="34" charset="0"/>
                      </a:endParaRPr>
                    </a:p>
                  </a:txBody>
                  <a:tcPr marL="3983" marR="3983" marT="3983" marB="0" anchor="b"/>
                </a:tc>
                <a:tc>
                  <a:txBody>
                    <a:bodyPr/>
                    <a:lstStyle/>
                    <a:p>
                      <a:pPr algn="ctr" fontAlgn="b"/>
                      <a:r>
                        <a:rPr lang="en-GB" sz="1200" u="none" strike="noStrike">
                          <a:effectLst/>
                          <a:latin typeface="Segoe UI" panose="020B0502040204020203" pitchFamily="34" charset="0"/>
                          <a:cs typeface="Segoe UI" panose="020B0502040204020203" pitchFamily="34" charset="0"/>
                        </a:rPr>
                        <a:t>9816</a:t>
                      </a:r>
                      <a:endParaRPr lang="en-GB" sz="1200" b="0" i="0" u="none" strike="noStrike" dirty="0">
                        <a:solidFill>
                          <a:srgbClr val="000000"/>
                        </a:solidFill>
                        <a:effectLst/>
                        <a:latin typeface="Segoe UI" panose="020B0502040204020203" pitchFamily="34" charset="0"/>
                        <a:cs typeface="Segoe UI" panose="020B0502040204020203" pitchFamily="34" charset="0"/>
                      </a:endParaRPr>
                    </a:p>
                  </a:txBody>
                  <a:tcPr marL="3983" marR="3983" marT="3983" marB="0" anchor="b"/>
                </a:tc>
                <a:tc>
                  <a:txBody>
                    <a:bodyPr/>
                    <a:lstStyle/>
                    <a:p>
                      <a:pPr algn="ctr" fontAlgn="b"/>
                      <a:r>
                        <a:rPr lang="en-GB" sz="1200" u="none" strike="noStrike">
                          <a:effectLst/>
                          <a:latin typeface="Segoe UI" panose="020B0502040204020203" pitchFamily="34" charset="0"/>
                          <a:cs typeface="Segoe UI" panose="020B0502040204020203" pitchFamily="34" charset="0"/>
                        </a:rPr>
                        <a:t>2244</a:t>
                      </a:r>
                      <a:endParaRPr lang="en-GB" sz="1200" b="0" i="0" u="none" strike="noStrike" dirty="0">
                        <a:solidFill>
                          <a:srgbClr val="000000"/>
                        </a:solidFill>
                        <a:effectLst/>
                        <a:latin typeface="Segoe UI" panose="020B0502040204020203" pitchFamily="34" charset="0"/>
                        <a:cs typeface="Segoe UI" panose="020B0502040204020203" pitchFamily="34" charset="0"/>
                      </a:endParaRPr>
                    </a:p>
                  </a:txBody>
                  <a:tcPr marL="3983" marR="3983" marT="3983" marB="0" anchor="b"/>
                </a:tc>
                <a:tc>
                  <a:txBody>
                    <a:bodyPr/>
                    <a:lstStyle/>
                    <a:p>
                      <a:pPr algn="ctr" fontAlgn="b"/>
                      <a:r>
                        <a:rPr lang="en-GB" sz="1200" u="none" strike="noStrike">
                          <a:effectLst/>
                          <a:latin typeface="Segoe UI" panose="020B0502040204020203" pitchFamily="34" charset="0"/>
                          <a:cs typeface="Segoe UI" panose="020B0502040204020203" pitchFamily="34" charset="0"/>
                        </a:rPr>
                        <a:t>413</a:t>
                      </a:r>
                      <a:endParaRPr lang="en-GB" sz="1200" b="0" i="0" u="none" strike="noStrike">
                        <a:solidFill>
                          <a:srgbClr val="000000"/>
                        </a:solidFill>
                        <a:effectLst/>
                        <a:latin typeface="Segoe UI" panose="020B0502040204020203" pitchFamily="34" charset="0"/>
                        <a:cs typeface="Segoe UI" panose="020B0502040204020203" pitchFamily="34" charset="0"/>
                      </a:endParaRPr>
                    </a:p>
                  </a:txBody>
                  <a:tcPr marL="3983" marR="3983" marT="3983" marB="0" anchor="b"/>
                </a:tc>
                <a:tc>
                  <a:txBody>
                    <a:bodyPr/>
                    <a:lstStyle/>
                    <a:p>
                      <a:pPr algn="ctr" fontAlgn="b"/>
                      <a:r>
                        <a:rPr lang="en-GB" sz="1200" u="none" strike="noStrike">
                          <a:effectLst/>
                          <a:latin typeface="Segoe UI" panose="020B0502040204020203" pitchFamily="34" charset="0"/>
                          <a:cs typeface="Segoe UI" panose="020B0502040204020203" pitchFamily="34" charset="0"/>
                        </a:rPr>
                        <a:t>33</a:t>
                      </a:r>
                      <a:endParaRPr lang="en-GB" sz="1200" b="0" i="0" u="none" strike="noStrike">
                        <a:solidFill>
                          <a:srgbClr val="000000"/>
                        </a:solidFill>
                        <a:effectLst/>
                        <a:latin typeface="Segoe UI" panose="020B0502040204020203" pitchFamily="34" charset="0"/>
                        <a:cs typeface="Segoe UI" panose="020B0502040204020203" pitchFamily="34" charset="0"/>
                      </a:endParaRPr>
                    </a:p>
                  </a:txBody>
                  <a:tcPr marL="3983" marR="3983" marT="3983" marB="0" anchor="b"/>
                </a:tc>
                <a:tc>
                  <a:txBody>
                    <a:bodyPr/>
                    <a:lstStyle/>
                    <a:p>
                      <a:pPr algn="ctr" fontAlgn="b"/>
                      <a:r>
                        <a:rPr lang="en-GB" sz="1200" b="1" u="none" strike="noStrike" dirty="0">
                          <a:effectLst/>
                          <a:latin typeface="Segoe UI" panose="020B0502040204020203" pitchFamily="34" charset="0"/>
                          <a:cs typeface="Segoe UI" panose="020B0502040204020203" pitchFamily="34" charset="0"/>
                        </a:rPr>
                        <a:t>4.21%</a:t>
                      </a:r>
                      <a:endParaRPr lang="en-GB" sz="1200" b="1" i="0" u="none" strike="noStrike" dirty="0">
                        <a:solidFill>
                          <a:srgbClr val="000000"/>
                        </a:solidFill>
                        <a:effectLst/>
                        <a:latin typeface="Segoe UI" panose="020B0502040204020203" pitchFamily="34" charset="0"/>
                        <a:cs typeface="Segoe UI" panose="020B0502040204020203" pitchFamily="34" charset="0"/>
                      </a:endParaRPr>
                    </a:p>
                  </a:txBody>
                  <a:tcPr marL="3983" marR="3983" marT="3983" marB="0" anchor="b"/>
                </a:tc>
                <a:tc>
                  <a:txBody>
                    <a:bodyPr/>
                    <a:lstStyle/>
                    <a:p>
                      <a:pPr algn="l" fontAlgn="b"/>
                      <a:endParaRPr lang="en-GB" sz="700" b="1" i="0" u="none" strike="noStrike" dirty="0">
                        <a:solidFill>
                          <a:srgbClr val="000000"/>
                        </a:solidFill>
                        <a:effectLst/>
                        <a:latin typeface="Calibri" panose="020F0502020204030204" pitchFamily="34" charset="0"/>
                      </a:endParaRPr>
                    </a:p>
                  </a:txBody>
                  <a:tcPr marL="3983" marR="3983" marT="3983" marB="0" anchor="b"/>
                </a:tc>
                <a:extLst>
                  <a:ext uri="{0D108BD9-81ED-4DB2-BD59-A6C34878D82A}">
                    <a16:rowId xmlns:a16="http://schemas.microsoft.com/office/drawing/2014/main" val="2900090558"/>
                  </a:ext>
                </a:extLst>
              </a:tr>
              <a:tr h="244120">
                <a:tc>
                  <a:txBody>
                    <a:bodyPr/>
                    <a:lstStyle/>
                    <a:p>
                      <a:pPr algn="l" fontAlgn="b"/>
                      <a:r>
                        <a:rPr lang="en-GB" sz="1200" b="1" u="none" strike="noStrike" dirty="0">
                          <a:solidFill>
                            <a:schemeClr val="bg1"/>
                          </a:solidFill>
                          <a:effectLst/>
                          <a:latin typeface="Segoe UI" panose="020B0502040204020203" pitchFamily="34" charset="0"/>
                          <a:cs typeface="Segoe UI" panose="020B0502040204020203" pitchFamily="34" charset="0"/>
                        </a:rPr>
                        <a:t>Bands &gt;8c and above </a:t>
                      </a:r>
                      <a:endParaRPr lang="en-GB" sz="1200" b="1" i="0" u="none" strike="noStrike" dirty="0">
                        <a:solidFill>
                          <a:schemeClr val="bg1"/>
                        </a:solidFill>
                        <a:effectLst/>
                        <a:latin typeface="Segoe UI" panose="020B0502040204020203" pitchFamily="34" charset="0"/>
                        <a:cs typeface="Segoe UI" panose="020B0502040204020203" pitchFamily="34" charset="0"/>
                      </a:endParaRPr>
                    </a:p>
                  </a:txBody>
                  <a:tcPr marL="3983" marR="3983" marT="3983" marB="0" anchor="b">
                    <a:solidFill>
                      <a:srgbClr val="005EB8"/>
                    </a:solidFill>
                  </a:tcPr>
                </a:tc>
                <a:tc>
                  <a:txBody>
                    <a:bodyPr/>
                    <a:lstStyle/>
                    <a:p>
                      <a:pPr algn="ctr" fontAlgn="b"/>
                      <a:r>
                        <a:rPr lang="en-GB" sz="1200" b="1" u="none" strike="noStrike" dirty="0">
                          <a:effectLst/>
                          <a:latin typeface="Segoe UI" panose="020B0502040204020203" pitchFamily="34" charset="0"/>
                          <a:cs typeface="Segoe UI" panose="020B0502040204020203" pitchFamily="34" charset="0"/>
                        </a:rPr>
                        <a:t>0.18%</a:t>
                      </a:r>
                      <a:endParaRPr lang="en-GB" sz="1200" b="1" i="0" u="none" strike="noStrike" dirty="0">
                        <a:solidFill>
                          <a:srgbClr val="000000"/>
                        </a:solidFill>
                        <a:effectLst/>
                        <a:latin typeface="Segoe UI" panose="020B0502040204020203" pitchFamily="34" charset="0"/>
                        <a:cs typeface="Segoe UI" panose="020B0502040204020203" pitchFamily="34" charset="0"/>
                      </a:endParaRPr>
                    </a:p>
                  </a:txBody>
                  <a:tcPr marL="3983" marR="3983" marT="3983" marB="0" anchor="b"/>
                </a:tc>
                <a:tc>
                  <a:txBody>
                    <a:bodyPr/>
                    <a:lstStyle/>
                    <a:p>
                      <a:pPr algn="ctr" fontAlgn="b"/>
                      <a:r>
                        <a:rPr lang="en-GB" sz="1200" b="1" u="none" strike="noStrike" dirty="0">
                          <a:effectLst/>
                          <a:latin typeface="Segoe UI" panose="020B0502040204020203" pitchFamily="34" charset="0"/>
                          <a:cs typeface="Segoe UI" panose="020B0502040204020203" pitchFamily="34" charset="0"/>
                        </a:rPr>
                        <a:t>3.39%</a:t>
                      </a:r>
                      <a:endParaRPr lang="en-GB" sz="1200" b="1" i="0" u="none" strike="noStrike" dirty="0">
                        <a:solidFill>
                          <a:srgbClr val="000000"/>
                        </a:solidFill>
                        <a:effectLst/>
                        <a:latin typeface="Segoe UI" panose="020B0502040204020203" pitchFamily="34" charset="0"/>
                        <a:cs typeface="Segoe UI" panose="020B0502040204020203" pitchFamily="34" charset="0"/>
                      </a:endParaRPr>
                    </a:p>
                  </a:txBody>
                  <a:tcPr marL="3983" marR="3983" marT="3983" marB="0" anchor="b"/>
                </a:tc>
                <a:tc>
                  <a:txBody>
                    <a:bodyPr/>
                    <a:lstStyle/>
                    <a:p>
                      <a:pPr algn="ctr" fontAlgn="b"/>
                      <a:r>
                        <a:rPr lang="en-GB" sz="1200" b="1" u="none" strike="noStrike" dirty="0">
                          <a:effectLst/>
                          <a:latin typeface="Segoe UI" panose="020B0502040204020203" pitchFamily="34" charset="0"/>
                          <a:cs typeface="Segoe UI" panose="020B0502040204020203" pitchFamily="34" charset="0"/>
                        </a:rPr>
                        <a:t>0.04%</a:t>
                      </a:r>
                      <a:endParaRPr lang="en-GB" sz="1200" b="1" i="0" u="none" strike="noStrike" dirty="0">
                        <a:solidFill>
                          <a:srgbClr val="000000"/>
                        </a:solidFill>
                        <a:effectLst/>
                        <a:latin typeface="Segoe UI" panose="020B0502040204020203" pitchFamily="34" charset="0"/>
                        <a:cs typeface="Segoe UI" panose="020B0502040204020203" pitchFamily="34" charset="0"/>
                      </a:endParaRPr>
                    </a:p>
                  </a:txBody>
                  <a:tcPr marL="3983" marR="3983" marT="3983" marB="0" anchor="b"/>
                </a:tc>
                <a:tc>
                  <a:txBody>
                    <a:bodyPr/>
                    <a:lstStyle/>
                    <a:p>
                      <a:pPr algn="ctr" fontAlgn="b"/>
                      <a:r>
                        <a:rPr lang="en-GB" sz="1200" b="1" u="none" strike="noStrike" dirty="0">
                          <a:effectLst/>
                          <a:latin typeface="Segoe UI" panose="020B0502040204020203" pitchFamily="34" charset="0"/>
                          <a:cs typeface="Segoe UI" panose="020B0502040204020203" pitchFamily="34" charset="0"/>
                        </a:rPr>
                        <a:t>22.86%</a:t>
                      </a:r>
                      <a:endParaRPr lang="en-GB" sz="1200" b="1" i="0" u="none" strike="noStrike" dirty="0">
                        <a:solidFill>
                          <a:srgbClr val="000000"/>
                        </a:solidFill>
                        <a:effectLst/>
                        <a:latin typeface="Segoe UI" panose="020B0502040204020203" pitchFamily="34" charset="0"/>
                        <a:cs typeface="Segoe UI" panose="020B0502040204020203" pitchFamily="34" charset="0"/>
                      </a:endParaRPr>
                    </a:p>
                  </a:txBody>
                  <a:tcPr marL="3983" marR="3983" marT="3983" marB="0" anchor="b"/>
                </a:tc>
                <a:tc>
                  <a:txBody>
                    <a:bodyPr/>
                    <a:lstStyle/>
                    <a:p>
                      <a:pPr algn="ctr" fontAlgn="b"/>
                      <a:r>
                        <a:rPr lang="en-GB" sz="1200" u="none" strike="noStrike" dirty="0">
                          <a:effectLst/>
                          <a:latin typeface="Segoe UI" panose="020B0502040204020203" pitchFamily="34" charset="0"/>
                          <a:cs typeface="Segoe UI" panose="020B0502040204020203" pitchFamily="34" charset="0"/>
                        </a:rPr>
                        <a:t>9816</a:t>
                      </a:r>
                      <a:endParaRPr lang="en-GB" sz="1200" b="0" i="0" u="none" strike="noStrike" dirty="0">
                        <a:solidFill>
                          <a:srgbClr val="000000"/>
                        </a:solidFill>
                        <a:effectLst/>
                        <a:latin typeface="Segoe UI" panose="020B0502040204020203" pitchFamily="34" charset="0"/>
                        <a:cs typeface="Segoe UI" panose="020B0502040204020203" pitchFamily="34" charset="0"/>
                      </a:endParaRPr>
                    </a:p>
                  </a:txBody>
                  <a:tcPr marL="3983" marR="3983" marT="3983" marB="0" anchor="b"/>
                </a:tc>
                <a:tc>
                  <a:txBody>
                    <a:bodyPr/>
                    <a:lstStyle/>
                    <a:p>
                      <a:pPr algn="ctr" fontAlgn="b"/>
                      <a:r>
                        <a:rPr lang="en-GB" sz="1200" u="none" strike="noStrike" dirty="0">
                          <a:effectLst/>
                          <a:latin typeface="Segoe UI" panose="020B0502040204020203" pitchFamily="34" charset="0"/>
                          <a:cs typeface="Segoe UI" panose="020B0502040204020203" pitchFamily="34" charset="0"/>
                        </a:rPr>
                        <a:t>2244</a:t>
                      </a:r>
                      <a:endParaRPr lang="en-GB" sz="1200" b="0" i="0" u="none" strike="noStrike" dirty="0">
                        <a:solidFill>
                          <a:srgbClr val="000000"/>
                        </a:solidFill>
                        <a:effectLst/>
                        <a:latin typeface="Segoe UI" panose="020B0502040204020203" pitchFamily="34" charset="0"/>
                        <a:cs typeface="Segoe UI" panose="020B0502040204020203" pitchFamily="34" charset="0"/>
                      </a:endParaRPr>
                    </a:p>
                  </a:txBody>
                  <a:tcPr marL="3983" marR="3983" marT="3983" marB="0" anchor="b"/>
                </a:tc>
                <a:tc>
                  <a:txBody>
                    <a:bodyPr/>
                    <a:lstStyle/>
                    <a:p>
                      <a:pPr algn="ctr" fontAlgn="b"/>
                      <a:r>
                        <a:rPr lang="en-GB" sz="1200" u="none" strike="noStrike" dirty="0">
                          <a:effectLst/>
                          <a:latin typeface="Segoe UI" panose="020B0502040204020203" pitchFamily="34" charset="0"/>
                          <a:cs typeface="Segoe UI" panose="020B0502040204020203" pitchFamily="34" charset="0"/>
                        </a:rPr>
                        <a:t>118</a:t>
                      </a:r>
                      <a:endParaRPr lang="en-GB" sz="1200" b="0" i="0" u="none" strike="noStrike" dirty="0">
                        <a:solidFill>
                          <a:srgbClr val="000000"/>
                        </a:solidFill>
                        <a:effectLst/>
                        <a:latin typeface="Segoe UI" panose="020B0502040204020203" pitchFamily="34" charset="0"/>
                        <a:cs typeface="Segoe UI" panose="020B0502040204020203" pitchFamily="34" charset="0"/>
                      </a:endParaRPr>
                    </a:p>
                  </a:txBody>
                  <a:tcPr marL="3983" marR="3983" marT="3983" marB="0" anchor="b"/>
                </a:tc>
                <a:tc>
                  <a:txBody>
                    <a:bodyPr/>
                    <a:lstStyle/>
                    <a:p>
                      <a:pPr algn="ctr" fontAlgn="b"/>
                      <a:r>
                        <a:rPr lang="en-GB" sz="1200" u="none" strike="noStrike">
                          <a:effectLst/>
                          <a:latin typeface="Segoe UI" panose="020B0502040204020203" pitchFamily="34" charset="0"/>
                          <a:cs typeface="Segoe UI" panose="020B0502040204020203" pitchFamily="34" charset="0"/>
                        </a:rPr>
                        <a:t>4</a:t>
                      </a:r>
                      <a:endParaRPr lang="en-GB" sz="1200" b="0" i="0" u="none" strike="noStrike">
                        <a:solidFill>
                          <a:srgbClr val="000000"/>
                        </a:solidFill>
                        <a:effectLst/>
                        <a:latin typeface="Segoe UI" panose="020B0502040204020203" pitchFamily="34" charset="0"/>
                        <a:cs typeface="Segoe UI" panose="020B0502040204020203" pitchFamily="34" charset="0"/>
                      </a:endParaRPr>
                    </a:p>
                  </a:txBody>
                  <a:tcPr marL="3983" marR="3983" marT="3983" marB="0" anchor="b"/>
                </a:tc>
                <a:tc>
                  <a:txBody>
                    <a:bodyPr/>
                    <a:lstStyle/>
                    <a:p>
                      <a:pPr algn="ctr" fontAlgn="b"/>
                      <a:r>
                        <a:rPr lang="en-GB" sz="1200" b="1" u="none" strike="noStrike" dirty="0">
                          <a:effectLst/>
                          <a:latin typeface="Segoe UI" panose="020B0502040204020203" pitchFamily="34" charset="0"/>
                          <a:cs typeface="Segoe UI" panose="020B0502040204020203" pitchFamily="34" charset="0"/>
                        </a:rPr>
                        <a:t>1.20%</a:t>
                      </a:r>
                      <a:endParaRPr lang="en-GB" sz="1200" b="1" i="0" u="none" strike="noStrike" dirty="0">
                        <a:solidFill>
                          <a:srgbClr val="000000"/>
                        </a:solidFill>
                        <a:effectLst/>
                        <a:latin typeface="Segoe UI" panose="020B0502040204020203" pitchFamily="34" charset="0"/>
                        <a:cs typeface="Segoe UI" panose="020B0502040204020203" pitchFamily="34" charset="0"/>
                      </a:endParaRPr>
                    </a:p>
                  </a:txBody>
                  <a:tcPr marL="3983" marR="3983" marT="3983" marB="0" anchor="b"/>
                </a:tc>
                <a:tc>
                  <a:txBody>
                    <a:bodyPr/>
                    <a:lstStyle/>
                    <a:p>
                      <a:pPr algn="l" fontAlgn="b"/>
                      <a:endParaRPr lang="en-GB" sz="700" b="1" i="0" u="none" strike="noStrike" dirty="0">
                        <a:solidFill>
                          <a:srgbClr val="000000"/>
                        </a:solidFill>
                        <a:effectLst/>
                        <a:latin typeface="Calibri" panose="020F0502020204030204" pitchFamily="34" charset="0"/>
                      </a:endParaRPr>
                    </a:p>
                  </a:txBody>
                  <a:tcPr marL="3983" marR="3983" marT="3983" marB="0" anchor="b"/>
                </a:tc>
                <a:extLst>
                  <a:ext uri="{0D108BD9-81ED-4DB2-BD59-A6C34878D82A}">
                    <a16:rowId xmlns:a16="http://schemas.microsoft.com/office/drawing/2014/main" val="1479176033"/>
                  </a:ext>
                </a:extLst>
              </a:tr>
              <a:tr h="244120">
                <a:tc>
                  <a:txBody>
                    <a:bodyPr/>
                    <a:lstStyle/>
                    <a:p>
                      <a:pPr algn="l" fontAlgn="b"/>
                      <a:endParaRPr lang="en-GB" sz="1200" b="0" i="0" u="none" strike="noStrike" dirty="0">
                        <a:solidFill>
                          <a:srgbClr val="000000"/>
                        </a:solidFill>
                        <a:effectLst/>
                        <a:latin typeface="Segoe UI" panose="020B0502040204020203" pitchFamily="34" charset="0"/>
                        <a:cs typeface="Segoe UI" panose="020B0502040204020203" pitchFamily="34" charset="0"/>
                      </a:endParaRPr>
                    </a:p>
                  </a:txBody>
                  <a:tcPr marL="3983" marR="3983" marT="3983" marB="0" anchor="b"/>
                </a:tc>
                <a:tc>
                  <a:txBody>
                    <a:bodyPr/>
                    <a:lstStyle/>
                    <a:p>
                      <a:pPr algn="l" fontAlgn="b"/>
                      <a:endParaRPr lang="en-GB" sz="1200" b="0" i="0" u="none" strike="noStrike" dirty="0">
                        <a:solidFill>
                          <a:srgbClr val="000000"/>
                        </a:solidFill>
                        <a:effectLst/>
                        <a:latin typeface="Segoe UI" panose="020B0502040204020203" pitchFamily="34" charset="0"/>
                        <a:cs typeface="Segoe UI" panose="020B0502040204020203" pitchFamily="34" charset="0"/>
                      </a:endParaRPr>
                    </a:p>
                  </a:txBody>
                  <a:tcPr marL="3983" marR="3983" marT="3983" marB="0" anchor="b"/>
                </a:tc>
                <a:tc>
                  <a:txBody>
                    <a:bodyPr/>
                    <a:lstStyle/>
                    <a:p>
                      <a:pPr algn="l" fontAlgn="b"/>
                      <a:endParaRPr lang="en-GB" sz="1200" b="0" i="0" u="none" strike="noStrike" dirty="0">
                        <a:solidFill>
                          <a:srgbClr val="000000"/>
                        </a:solidFill>
                        <a:effectLst/>
                        <a:latin typeface="Segoe UI" panose="020B0502040204020203" pitchFamily="34" charset="0"/>
                        <a:cs typeface="Segoe UI" panose="020B0502040204020203" pitchFamily="34" charset="0"/>
                      </a:endParaRPr>
                    </a:p>
                  </a:txBody>
                  <a:tcPr marL="3983" marR="3983" marT="3983" marB="0" anchor="b"/>
                </a:tc>
                <a:tc>
                  <a:txBody>
                    <a:bodyPr/>
                    <a:lstStyle/>
                    <a:p>
                      <a:pPr algn="ctr" fontAlgn="b"/>
                      <a:endParaRPr lang="en-GB" sz="1200" b="1" i="0" u="none" strike="noStrike" dirty="0">
                        <a:solidFill>
                          <a:srgbClr val="000000"/>
                        </a:solidFill>
                        <a:effectLst/>
                        <a:latin typeface="Segoe UI" panose="020B0502040204020203" pitchFamily="34" charset="0"/>
                        <a:cs typeface="Segoe UI" panose="020B0502040204020203" pitchFamily="34" charset="0"/>
                      </a:endParaRPr>
                    </a:p>
                  </a:txBody>
                  <a:tcPr marL="3983" marR="3983" marT="3983" marB="0" anchor="b"/>
                </a:tc>
                <a:tc>
                  <a:txBody>
                    <a:bodyPr/>
                    <a:lstStyle/>
                    <a:p>
                      <a:pPr algn="l" fontAlgn="b"/>
                      <a:endParaRPr lang="en-GB" sz="1200" b="1" i="0" u="none" strike="noStrike" dirty="0">
                        <a:solidFill>
                          <a:srgbClr val="000000"/>
                        </a:solidFill>
                        <a:effectLst/>
                        <a:latin typeface="Segoe UI" panose="020B0502040204020203" pitchFamily="34" charset="0"/>
                        <a:cs typeface="Segoe UI" panose="020B0502040204020203" pitchFamily="34" charset="0"/>
                      </a:endParaRPr>
                    </a:p>
                  </a:txBody>
                  <a:tcPr marL="3983" marR="3983" marT="3983" marB="0" anchor="b"/>
                </a:tc>
                <a:tc>
                  <a:txBody>
                    <a:bodyPr/>
                    <a:lstStyle/>
                    <a:p>
                      <a:pPr algn="l" fontAlgn="b"/>
                      <a:endParaRPr lang="en-GB" sz="1200" b="0" i="0" u="none" strike="noStrike" dirty="0">
                        <a:solidFill>
                          <a:srgbClr val="000000"/>
                        </a:solidFill>
                        <a:effectLst/>
                        <a:latin typeface="Segoe UI" panose="020B0502040204020203" pitchFamily="34" charset="0"/>
                        <a:cs typeface="Segoe UI" panose="020B0502040204020203" pitchFamily="34" charset="0"/>
                      </a:endParaRPr>
                    </a:p>
                  </a:txBody>
                  <a:tcPr marL="3983" marR="3983" marT="3983" marB="0" anchor="b"/>
                </a:tc>
                <a:tc>
                  <a:txBody>
                    <a:bodyPr/>
                    <a:lstStyle/>
                    <a:p>
                      <a:pPr algn="l" fontAlgn="b"/>
                      <a:endParaRPr lang="en-GB" sz="1200" b="0" i="0" u="none" strike="noStrike" dirty="0">
                        <a:solidFill>
                          <a:srgbClr val="000000"/>
                        </a:solidFill>
                        <a:effectLst/>
                        <a:latin typeface="Segoe UI" panose="020B0502040204020203" pitchFamily="34" charset="0"/>
                        <a:cs typeface="Segoe UI" panose="020B0502040204020203" pitchFamily="34" charset="0"/>
                      </a:endParaRPr>
                    </a:p>
                  </a:txBody>
                  <a:tcPr marL="3983" marR="3983" marT="3983" marB="0" anchor="b"/>
                </a:tc>
                <a:tc>
                  <a:txBody>
                    <a:bodyPr/>
                    <a:lstStyle/>
                    <a:p>
                      <a:pPr algn="l" fontAlgn="b"/>
                      <a:endParaRPr lang="en-GB" sz="1200" b="0" i="0" u="none" strike="noStrike" dirty="0">
                        <a:solidFill>
                          <a:srgbClr val="000000"/>
                        </a:solidFill>
                        <a:effectLst/>
                        <a:latin typeface="Segoe UI" panose="020B0502040204020203" pitchFamily="34" charset="0"/>
                        <a:cs typeface="Segoe UI" panose="020B0502040204020203" pitchFamily="34" charset="0"/>
                      </a:endParaRPr>
                    </a:p>
                  </a:txBody>
                  <a:tcPr marL="3983" marR="3983" marT="3983" marB="0" anchor="b"/>
                </a:tc>
                <a:tc>
                  <a:txBody>
                    <a:bodyPr/>
                    <a:lstStyle/>
                    <a:p>
                      <a:pPr algn="l" fontAlgn="b"/>
                      <a:endParaRPr lang="en-GB" sz="1200" b="0" i="0" u="none" strike="noStrike" dirty="0">
                        <a:solidFill>
                          <a:srgbClr val="000000"/>
                        </a:solidFill>
                        <a:effectLst/>
                        <a:latin typeface="Segoe UI" panose="020B0502040204020203" pitchFamily="34" charset="0"/>
                        <a:cs typeface="Segoe UI" panose="020B0502040204020203" pitchFamily="34" charset="0"/>
                      </a:endParaRPr>
                    </a:p>
                  </a:txBody>
                  <a:tcPr marL="3983" marR="3983" marT="3983" marB="0" anchor="b"/>
                </a:tc>
                <a:tc>
                  <a:txBody>
                    <a:bodyPr/>
                    <a:lstStyle/>
                    <a:p>
                      <a:pPr algn="l" fontAlgn="b"/>
                      <a:endParaRPr lang="en-GB" sz="1200" b="0" i="0" u="none" strike="noStrike" dirty="0">
                        <a:solidFill>
                          <a:srgbClr val="000000"/>
                        </a:solidFill>
                        <a:effectLst/>
                        <a:latin typeface="Segoe UI" panose="020B0502040204020203" pitchFamily="34" charset="0"/>
                        <a:cs typeface="Segoe UI" panose="020B0502040204020203" pitchFamily="34" charset="0"/>
                      </a:endParaRPr>
                    </a:p>
                  </a:txBody>
                  <a:tcPr marL="3983" marR="3983" marT="3983" marB="0" anchor="b"/>
                </a:tc>
                <a:tc>
                  <a:txBody>
                    <a:bodyPr/>
                    <a:lstStyle/>
                    <a:p>
                      <a:pPr algn="l" fontAlgn="b"/>
                      <a:endParaRPr lang="en-GB" sz="700" b="0" i="0" u="none" strike="noStrike" dirty="0">
                        <a:solidFill>
                          <a:srgbClr val="000000"/>
                        </a:solidFill>
                        <a:effectLst/>
                        <a:latin typeface="Calibri" panose="020F0502020204030204" pitchFamily="34" charset="0"/>
                      </a:endParaRPr>
                    </a:p>
                  </a:txBody>
                  <a:tcPr marL="3983" marR="3983" marT="3983" marB="0" anchor="b"/>
                </a:tc>
                <a:extLst>
                  <a:ext uri="{0D108BD9-81ED-4DB2-BD59-A6C34878D82A}">
                    <a16:rowId xmlns:a16="http://schemas.microsoft.com/office/drawing/2014/main" val="510329443"/>
                  </a:ext>
                </a:extLst>
              </a:tr>
              <a:tr h="244120">
                <a:tc>
                  <a:txBody>
                    <a:bodyPr/>
                    <a:lstStyle/>
                    <a:p>
                      <a:pPr algn="l" fontAlgn="b"/>
                      <a:endParaRPr lang="en-GB" sz="700" b="0" i="0" u="none" strike="noStrike" dirty="0">
                        <a:solidFill>
                          <a:srgbClr val="000000"/>
                        </a:solidFill>
                        <a:effectLst/>
                        <a:latin typeface="Calibri" panose="020F0502020204030204" pitchFamily="34" charset="0"/>
                      </a:endParaRPr>
                    </a:p>
                  </a:txBody>
                  <a:tcPr marL="3983" marR="3983" marT="3983" marB="0" anchor="b"/>
                </a:tc>
                <a:tc>
                  <a:txBody>
                    <a:bodyPr/>
                    <a:lstStyle/>
                    <a:p>
                      <a:pPr algn="l" fontAlgn="b"/>
                      <a:endParaRPr lang="en-GB" sz="700" b="0" i="0" u="none" strike="noStrike" dirty="0">
                        <a:solidFill>
                          <a:srgbClr val="000000"/>
                        </a:solidFill>
                        <a:effectLst/>
                        <a:latin typeface="Calibri" panose="020F0502020204030204" pitchFamily="34" charset="0"/>
                      </a:endParaRPr>
                    </a:p>
                  </a:txBody>
                  <a:tcPr marL="3983" marR="3983" marT="3983" marB="0" anchor="b"/>
                </a:tc>
                <a:tc>
                  <a:txBody>
                    <a:bodyPr/>
                    <a:lstStyle/>
                    <a:p>
                      <a:pPr algn="l" fontAlgn="b"/>
                      <a:endParaRPr lang="en-GB" sz="700" b="0" i="0" u="none" strike="noStrike" dirty="0">
                        <a:solidFill>
                          <a:srgbClr val="000000"/>
                        </a:solidFill>
                        <a:effectLst/>
                        <a:latin typeface="Calibri" panose="020F0502020204030204" pitchFamily="34" charset="0"/>
                      </a:endParaRPr>
                    </a:p>
                  </a:txBody>
                  <a:tcPr marL="3983" marR="3983" marT="3983" marB="0" anchor="b"/>
                </a:tc>
                <a:tc>
                  <a:txBody>
                    <a:bodyPr/>
                    <a:lstStyle/>
                    <a:p>
                      <a:pPr algn="ctr" fontAlgn="b"/>
                      <a:endParaRPr lang="en-GB" sz="700" b="1" i="0" u="none" strike="noStrike" dirty="0">
                        <a:solidFill>
                          <a:srgbClr val="000000"/>
                        </a:solidFill>
                        <a:effectLst/>
                        <a:latin typeface="Calibri" panose="020F0502020204030204" pitchFamily="34" charset="0"/>
                      </a:endParaRPr>
                    </a:p>
                  </a:txBody>
                  <a:tcPr marL="3983" marR="3983" marT="3983" marB="0" anchor="b"/>
                </a:tc>
                <a:tc>
                  <a:txBody>
                    <a:bodyPr/>
                    <a:lstStyle/>
                    <a:p>
                      <a:pPr algn="l" fontAlgn="b"/>
                      <a:endParaRPr lang="en-GB" sz="700" b="0" i="0" u="none" strike="noStrike">
                        <a:solidFill>
                          <a:srgbClr val="000000"/>
                        </a:solidFill>
                        <a:effectLst/>
                        <a:latin typeface="Calibri" panose="020F0502020204030204" pitchFamily="34" charset="0"/>
                      </a:endParaRPr>
                    </a:p>
                  </a:txBody>
                  <a:tcPr marL="3983" marR="3983" marT="3983" marB="0" anchor="b"/>
                </a:tc>
                <a:tc>
                  <a:txBody>
                    <a:bodyPr/>
                    <a:lstStyle/>
                    <a:p>
                      <a:pPr algn="l" fontAlgn="b"/>
                      <a:endParaRPr lang="en-GB" sz="700" b="0" i="0" u="none" strike="noStrike" dirty="0">
                        <a:solidFill>
                          <a:srgbClr val="000000"/>
                        </a:solidFill>
                        <a:effectLst/>
                        <a:latin typeface="Calibri" panose="020F0502020204030204" pitchFamily="34" charset="0"/>
                      </a:endParaRPr>
                    </a:p>
                  </a:txBody>
                  <a:tcPr marL="3983" marR="3983" marT="3983" marB="0" anchor="b"/>
                </a:tc>
                <a:tc>
                  <a:txBody>
                    <a:bodyPr/>
                    <a:lstStyle/>
                    <a:p>
                      <a:pPr algn="l" fontAlgn="b"/>
                      <a:endParaRPr lang="en-GB" sz="700" b="0" i="0" u="none" strike="noStrike" dirty="0">
                        <a:solidFill>
                          <a:srgbClr val="000000"/>
                        </a:solidFill>
                        <a:effectLst/>
                        <a:latin typeface="Calibri" panose="020F0502020204030204" pitchFamily="34" charset="0"/>
                      </a:endParaRPr>
                    </a:p>
                  </a:txBody>
                  <a:tcPr marL="3983" marR="3983" marT="3983" marB="0" anchor="b"/>
                </a:tc>
                <a:tc>
                  <a:txBody>
                    <a:bodyPr/>
                    <a:lstStyle/>
                    <a:p>
                      <a:pPr algn="l" fontAlgn="b"/>
                      <a:endParaRPr lang="en-GB" sz="700" b="0" i="0" u="none" strike="noStrike">
                        <a:solidFill>
                          <a:srgbClr val="000000"/>
                        </a:solidFill>
                        <a:effectLst/>
                        <a:latin typeface="Calibri" panose="020F0502020204030204" pitchFamily="34" charset="0"/>
                      </a:endParaRPr>
                    </a:p>
                  </a:txBody>
                  <a:tcPr marL="3983" marR="3983" marT="3983" marB="0" anchor="b"/>
                </a:tc>
                <a:tc>
                  <a:txBody>
                    <a:bodyPr/>
                    <a:lstStyle/>
                    <a:p>
                      <a:pPr algn="l" fontAlgn="b"/>
                      <a:endParaRPr lang="en-GB" sz="700" b="0" i="0" u="none" strike="noStrike" dirty="0">
                        <a:solidFill>
                          <a:srgbClr val="000000"/>
                        </a:solidFill>
                        <a:effectLst/>
                        <a:latin typeface="Calibri" panose="020F0502020204030204" pitchFamily="34" charset="0"/>
                      </a:endParaRPr>
                    </a:p>
                  </a:txBody>
                  <a:tcPr marL="3983" marR="3983" marT="3983" marB="0" anchor="b"/>
                </a:tc>
                <a:tc>
                  <a:txBody>
                    <a:bodyPr/>
                    <a:lstStyle/>
                    <a:p>
                      <a:pPr algn="l" fontAlgn="b"/>
                      <a:endParaRPr lang="en-GB" sz="700" b="0" i="0" u="none" strike="noStrike" dirty="0">
                        <a:solidFill>
                          <a:srgbClr val="000000"/>
                        </a:solidFill>
                        <a:effectLst/>
                        <a:latin typeface="Calibri" panose="020F0502020204030204" pitchFamily="34" charset="0"/>
                      </a:endParaRPr>
                    </a:p>
                  </a:txBody>
                  <a:tcPr marL="3983" marR="3983" marT="3983" marB="0" anchor="b"/>
                </a:tc>
                <a:tc>
                  <a:txBody>
                    <a:bodyPr/>
                    <a:lstStyle/>
                    <a:p>
                      <a:pPr algn="l" fontAlgn="b"/>
                      <a:endParaRPr lang="en-GB" sz="700" b="0" i="0" u="none" strike="noStrike" dirty="0">
                        <a:solidFill>
                          <a:srgbClr val="000000"/>
                        </a:solidFill>
                        <a:effectLst/>
                        <a:latin typeface="Calibri" panose="020F0502020204030204" pitchFamily="34" charset="0"/>
                      </a:endParaRPr>
                    </a:p>
                  </a:txBody>
                  <a:tcPr marL="3983" marR="3983" marT="3983" marB="0" anchor="b"/>
                </a:tc>
                <a:extLst>
                  <a:ext uri="{0D108BD9-81ED-4DB2-BD59-A6C34878D82A}">
                    <a16:rowId xmlns:a16="http://schemas.microsoft.com/office/drawing/2014/main" val="1914416876"/>
                  </a:ext>
                </a:extLst>
              </a:tr>
            </a:tbl>
          </a:graphicData>
        </a:graphic>
      </p:graphicFrame>
      <p:sp>
        <p:nvSpPr>
          <p:cNvPr id="2" name="Oval 1">
            <a:extLst>
              <a:ext uri="{FF2B5EF4-FFF2-40B4-BE49-F238E27FC236}">
                <a16:creationId xmlns:a16="http://schemas.microsoft.com/office/drawing/2014/main" id="{670AFA6E-32F2-78F4-49F0-7A6181675817}"/>
              </a:ext>
            </a:extLst>
          </p:cNvPr>
          <p:cNvSpPr/>
          <p:nvPr/>
        </p:nvSpPr>
        <p:spPr>
          <a:xfrm>
            <a:off x="2937934" y="1800158"/>
            <a:ext cx="711199" cy="305357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4" name="Oval 3">
            <a:extLst>
              <a:ext uri="{FF2B5EF4-FFF2-40B4-BE49-F238E27FC236}">
                <a16:creationId xmlns:a16="http://schemas.microsoft.com/office/drawing/2014/main" id="{9E06A51A-346F-75E2-94CA-4DD7944C829C}"/>
              </a:ext>
            </a:extLst>
          </p:cNvPr>
          <p:cNvSpPr/>
          <p:nvPr/>
        </p:nvSpPr>
        <p:spPr>
          <a:xfrm>
            <a:off x="1278468" y="1800160"/>
            <a:ext cx="711199" cy="3053568"/>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8" name="Oval 7">
            <a:extLst>
              <a:ext uri="{FF2B5EF4-FFF2-40B4-BE49-F238E27FC236}">
                <a16:creationId xmlns:a16="http://schemas.microsoft.com/office/drawing/2014/main" id="{78A3AB11-6489-3359-C61D-D11516EDCB37}"/>
              </a:ext>
            </a:extLst>
          </p:cNvPr>
          <p:cNvSpPr/>
          <p:nvPr/>
        </p:nvSpPr>
        <p:spPr>
          <a:xfrm>
            <a:off x="1989667" y="1800159"/>
            <a:ext cx="838201" cy="3027933"/>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9" name="Oval 8">
            <a:extLst>
              <a:ext uri="{FF2B5EF4-FFF2-40B4-BE49-F238E27FC236}">
                <a16:creationId xmlns:a16="http://schemas.microsoft.com/office/drawing/2014/main" id="{E26D8A5B-8B05-0D5A-8A09-BC5654A5AB29}"/>
              </a:ext>
            </a:extLst>
          </p:cNvPr>
          <p:cNvSpPr/>
          <p:nvPr/>
        </p:nvSpPr>
        <p:spPr>
          <a:xfrm>
            <a:off x="3666068" y="2032000"/>
            <a:ext cx="821266" cy="33020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8E73DF76-7F41-7CFC-8178-9B81874914B1}"/>
              </a:ext>
            </a:extLst>
          </p:cNvPr>
          <p:cNvSpPr txBox="1"/>
          <p:nvPr/>
        </p:nvSpPr>
        <p:spPr>
          <a:xfrm>
            <a:off x="459090" y="288905"/>
            <a:ext cx="6413955" cy="461665"/>
          </a:xfrm>
          <a:prstGeom prst="rect">
            <a:avLst/>
          </a:prstGeom>
          <a:noFill/>
        </p:spPr>
        <p:txBody>
          <a:bodyPr wrap="square">
            <a:spAutoFit/>
          </a:bodyPr>
          <a:lstStyle/>
          <a:p>
            <a:r>
              <a:rPr lang="en-US" altLang="en-US" sz="2400" b="1" dirty="0">
                <a:solidFill>
                  <a:srgbClr val="005EB8"/>
                </a:solidFill>
                <a:latin typeface="Segoe UI" panose="020B0502040204020203" pitchFamily="34" charset="0"/>
                <a:cs typeface="Segoe UI" panose="020B0502040204020203" pitchFamily="34" charset="0"/>
              </a:rPr>
              <a:t>Workforce B.A.ME Data Summary  </a:t>
            </a:r>
            <a:endParaRPr lang="en-GB" sz="2400" dirty="0"/>
          </a:p>
        </p:txBody>
      </p:sp>
      <p:sp>
        <p:nvSpPr>
          <p:cNvPr id="6" name="Oval 5">
            <a:extLst>
              <a:ext uri="{FF2B5EF4-FFF2-40B4-BE49-F238E27FC236}">
                <a16:creationId xmlns:a16="http://schemas.microsoft.com/office/drawing/2014/main" id="{11228C58-5CBF-4A09-AAED-8FE602131959}"/>
              </a:ext>
            </a:extLst>
          </p:cNvPr>
          <p:cNvSpPr/>
          <p:nvPr/>
        </p:nvSpPr>
        <p:spPr>
          <a:xfrm>
            <a:off x="7950200" y="1710267"/>
            <a:ext cx="804333" cy="329586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2230860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descr="NHSNBT_logo.jpg">
            <a:extLst>
              <a:ext uri="{FF2B5EF4-FFF2-40B4-BE49-F238E27FC236}">
                <a16:creationId xmlns:a16="http://schemas.microsoft.com/office/drawing/2014/main" id="{5036AE3D-1BED-9247-B63A-68A0B5D991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4463" y="182563"/>
            <a:ext cx="1127125"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390EBE74-DC03-4E5D-8215-7B9E197703BC}"/>
              </a:ext>
            </a:extLst>
          </p:cNvPr>
          <p:cNvPicPr>
            <a:picLocks noChangeAspect="1"/>
          </p:cNvPicPr>
          <p:nvPr/>
        </p:nvPicPr>
        <p:blipFill rotWithShape="1">
          <a:blip r:embed="rId4"/>
          <a:srcRect t="65215" r="3181"/>
          <a:stretch/>
        </p:blipFill>
        <p:spPr>
          <a:xfrm>
            <a:off x="-16933" y="5172471"/>
            <a:ext cx="9245600" cy="541673"/>
          </a:xfrm>
          <a:prstGeom prst="rect">
            <a:avLst/>
          </a:prstGeom>
        </p:spPr>
      </p:pic>
      <p:sp>
        <p:nvSpPr>
          <p:cNvPr id="14" name="TextBox 13">
            <a:extLst>
              <a:ext uri="{FF2B5EF4-FFF2-40B4-BE49-F238E27FC236}">
                <a16:creationId xmlns:a16="http://schemas.microsoft.com/office/drawing/2014/main" id="{8E73DF76-7F41-7CFC-8178-9B81874914B1}"/>
              </a:ext>
            </a:extLst>
          </p:cNvPr>
          <p:cNvSpPr txBox="1"/>
          <p:nvPr/>
        </p:nvSpPr>
        <p:spPr>
          <a:xfrm>
            <a:off x="459090" y="53682"/>
            <a:ext cx="6525910" cy="369332"/>
          </a:xfrm>
          <a:prstGeom prst="rect">
            <a:avLst/>
          </a:prstGeom>
          <a:noFill/>
        </p:spPr>
        <p:txBody>
          <a:bodyPr wrap="square">
            <a:spAutoFit/>
          </a:bodyPr>
          <a:lstStyle/>
          <a:p>
            <a:r>
              <a:rPr lang="en-US" altLang="en-US" b="1" dirty="0">
                <a:solidFill>
                  <a:srgbClr val="005EB8"/>
                </a:solidFill>
                <a:latin typeface="+mn-lt"/>
                <a:cs typeface="Segoe UI" panose="020B0502040204020203" pitchFamily="34" charset="0"/>
              </a:rPr>
              <a:t>Workforce B.A.ME by Staff Group Data</a:t>
            </a:r>
            <a:endParaRPr lang="en-GB" dirty="0">
              <a:latin typeface="+mn-lt"/>
            </a:endParaRPr>
          </a:p>
        </p:txBody>
      </p:sp>
      <p:graphicFrame>
        <p:nvGraphicFramePr>
          <p:cNvPr id="10" name="Table 9">
            <a:extLst>
              <a:ext uri="{FF2B5EF4-FFF2-40B4-BE49-F238E27FC236}">
                <a16:creationId xmlns:a16="http://schemas.microsoft.com/office/drawing/2014/main" id="{A2290C54-59FA-198B-B75A-047920DB2C67}"/>
              </a:ext>
            </a:extLst>
          </p:cNvPr>
          <p:cNvGraphicFramePr>
            <a:graphicFrameLocks noGrp="1"/>
          </p:cNvGraphicFramePr>
          <p:nvPr>
            <p:extLst>
              <p:ext uri="{D42A27DB-BD31-4B8C-83A1-F6EECF244321}">
                <p14:modId xmlns:p14="http://schemas.microsoft.com/office/powerpoint/2010/main" val="3121522013"/>
              </p:ext>
            </p:extLst>
          </p:nvPr>
        </p:nvGraphicFramePr>
        <p:xfrm>
          <a:off x="76200" y="423015"/>
          <a:ext cx="7044268" cy="5241290"/>
        </p:xfrm>
        <a:graphic>
          <a:graphicData uri="http://schemas.openxmlformats.org/drawingml/2006/table">
            <a:tbl>
              <a:tblPr firstRow="1" firstCol="1" bandRow="1">
                <a:tableStyleId>{5C22544A-7EE6-4342-B048-85BDC9FD1C3A}</a:tableStyleId>
              </a:tblPr>
              <a:tblGrid>
                <a:gridCol w="1380320">
                  <a:extLst>
                    <a:ext uri="{9D8B030D-6E8A-4147-A177-3AD203B41FA5}">
                      <a16:colId xmlns:a16="http://schemas.microsoft.com/office/drawing/2014/main" val="2660532634"/>
                    </a:ext>
                  </a:extLst>
                </a:gridCol>
                <a:gridCol w="943704">
                  <a:extLst>
                    <a:ext uri="{9D8B030D-6E8A-4147-A177-3AD203B41FA5}">
                      <a16:colId xmlns:a16="http://schemas.microsoft.com/office/drawing/2014/main" val="467534809"/>
                    </a:ext>
                  </a:extLst>
                </a:gridCol>
                <a:gridCol w="764663">
                  <a:extLst>
                    <a:ext uri="{9D8B030D-6E8A-4147-A177-3AD203B41FA5}">
                      <a16:colId xmlns:a16="http://schemas.microsoft.com/office/drawing/2014/main" val="4088952735"/>
                    </a:ext>
                  </a:extLst>
                </a:gridCol>
                <a:gridCol w="1123607">
                  <a:extLst>
                    <a:ext uri="{9D8B030D-6E8A-4147-A177-3AD203B41FA5}">
                      <a16:colId xmlns:a16="http://schemas.microsoft.com/office/drawing/2014/main" val="2431048112"/>
                    </a:ext>
                  </a:extLst>
                </a:gridCol>
                <a:gridCol w="943704">
                  <a:extLst>
                    <a:ext uri="{9D8B030D-6E8A-4147-A177-3AD203B41FA5}">
                      <a16:colId xmlns:a16="http://schemas.microsoft.com/office/drawing/2014/main" val="2616513421"/>
                    </a:ext>
                  </a:extLst>
                </a:gridCol>
                <a:gridCol w="943704">
                  <a:extLst>
                    <a:ext uri="{9D8B030D-6E8A-4147-A177-3AD203B41FA5}">
                      <a16:colId xmlns:a16="http://schemas.microsoft.com/office/drawing/2014/main" val="264814498"/>
                    </a:ext>
                  </a:extLst>
                </a:gridCol>
                <a:gridCol w="944566">
                  <a:extLst>
                    <a:ext uri="{9D8B030D-6E8A-4147-A177-3AD203B41FA5}">
                      <a16:colId xmlns:a16="http://schemas.microsoft.com/office/drawing/2014/main" val="2994602528"/>
                    </a:ext>
                  </a:extLst>
                </a:gridCol>
              </a:tblGrid>
              <a:tr h="271333">
                <a:tc gridSpan="4">
                  <a:txBody>
                    <a:bodyPr/>
                    <a:lstStyle/>
                    <a:p>
                      <a:pPr algn="ctr">
                        <a:lnSpc>
                          <a:spcPct val="115000"/>
                        </a:lnSpc>
                        <a:spcAft>
                          <a:spcPts val="1000"/>
                        </a:spcAft>
                      </a:pPr>
                      <a:r>
                        <a:rPr lang="en-GB" sz="1200" dirty="0">
                          <a:effectLst/>
                        </a:rPr>
                        <a:t>2022</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4276" marR="34276" marT="0" marB="0" anchor="ctr"/>
                </a:tc>
                <a:tc hMerge="1">
                  <a:txBody>
                    <a:bodyPr/>
                    <a:lstStyle/>
                    <a:p>
                      <a:endParaRPr lang="en-GB"/>
                    </a:p>
                  </a:txBody>
                  <a:tcPr/>
                </a:tc>
                <a:tc hMerge="1">
                  <a:txBody>
                    <a:bodyPr/>
                    <a:lstStyle/>
                    <a:p>
                      <a:endParaRPr lang="en-GB"/>
                    </a:p>
                  </a:txBody>
                  <a:tcPr/>
                </a:tc>
                <a:tc hMerge="1">
                  <a:txBody>
                    <a:bodyPr/>
                    <a:lstStyle/>
                    <a:p>
                      <a:endParaRPr lang="en-GB"/>
                    </a:p>
                  </a:txBody>
                  <a:tcPr/>
                </a:tc>
                <a:tc gridSpan="3">
                  <a:txBody>
                    <a:bodyPr/>
                    <a:lstStyle/>
                    <a:p>
                      <a:pPr algn="ctr"/>
                      <a:r>
                        <a:rPr lang="en-GB" sz="1200" dirty="0"/>
                        <a:t>2023</a:t>
                      </a:r>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686554559"/>
                  </a:ext>
                </a:extLst>
              </a:tr>
              <a:tr h="491671">
                <a:tc>
                  <a:txBody>
                    <a:bodyPr/>
                    <a:lstStyle/>
                    <a:p>
                      <a:pPr>
                        <a:lnSpc>
                          <a:spcPct val="115000"/>
                        </a:lnSpc>
                        <a:spcAft>
                          <a:spcPts val="1000"/>
                        </a:spcAft>
                      </a:pPr>
                      <a:r>
                        <a:rPr lang="en-GB" sz="1200" dirty="0">
                          <a:effectLst/>
                        </a:rPr>
                        <a:t>Staff Group</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4276" marR="34276" marT="0" marB="0" anchor="ctr"/>
                </a:tc>
                <a:tc>
                  <a:txBody>
                    <a:bodyPr/>
                    <a:lstStyle/>
                    <a:p>
                      <a:pPr algn="ctr">
                        <a:lnSpc>
                          <a:spcPct val="115000"/>
                        </a:lnSpc>
                        <a:spcAft>
                          <a:spcPts val="1000"/>
                        </a:spcAft>
                      </a:pPr>
                      <a:r>
                        <a:rPr lang="en-GB" sz="1200" b="1" dirty="0">
                          <a:effectLst/>
                        </a:rPr>
                        <a:t>BAME</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4276" marR="34276" marT="0" marB="0" anchor="ctr"/>
                </a:tc>
                <a:tc>
                  <a:txBody>
                    <a:bodyPr/>
                    <a:lstStyle/>
                    <a:p>
                      <a:pPr algn="ctr">
                        <a:lnSpc>
                          <a:spcPct val="115000"/>
                        </a:lnSpc>
                        <a:spcAft>
                          <a:spcPts val="1000"/>
                        </a:spcAft>
                      </a:pPr>
                      <a:r>
                        <a:rPr lang="en-GB" sz="1200" b="1" dirty="0">
                          <a:effectLst/>
                        </a:rPr>
                        <a:t>White</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4276" marR="34276" marT="0" marB="0" anchor="ctr"/>
                </a:tc>
                <a:tc>
                  <a:txBody>
                    <a:bodyPr/>
                    <a:lstStyle/>
                    <a:p>
                      <a:pPr algn="ctr">
                        <a:lnSpc>
                          <a:spcPct val="115000"/>
                        </a:lnSpc>
                        <a:spcAft>
                          <a:spcPts val="1000"/>
                        </a:spcAft>
                      </a:pPr>
                      <a:r>
                        <a:rPr lang="en-GB" sz="1200" b="1" dirty="0">
                          <a:effectLst/>
                        </a:rPr>
                        <a:t>Unknown/ Not Stated</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4276" marR="34276" marT="0" marB="0" anchor="ctr"/>
                </a:tc>
                <a:tc>
                  <a:txBody>
                    <a:bodyPr/>
                    <a:lstStyle/>
                    <a:p>
                      <a:pPr algn="ctr">
                        <a:lnSpc>
                          <a:spcPct val="115000"/>
                        </a:lnSpc>
                        <a:spcAft>
                          <a:spcPts val="1000"/>
                        </a:spcAft>
                      </a:pPr>
                      <a:r>
                        <a:rPr lang="en-GB" sz="1200" b="1" dirty="0">
                          <a:effectLst/>
                        </a:rPr>
                        <a:t>BAME</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4276" marR="34276" marT="0" marB="0" anchor="ctr"/>
                </a:tc>
                <a:tc>
                  <a:txBody>
                    <a:bodyPr/>
                    <a:lstStyle/>
                    <a:p>
                      <a:pPr algn="ctr">
                        <a:lnSpc>
                          <a:spcPct val="115000"/>
                        </a:lnSpc>
                        <a:spcAft>
                          <a:spcPts val="1000"/>
                        </a:spcAft>
                      </a:pPr>
                      <a:r>
                        <a:rPr lang="en-GB" sz="1200" b="1" dirty="0">
                          <a:effectLst/>
                        </a:rPr>
                        <a:t>White</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4276" marR="34276" marT="0" marB="0" anchor="ctr"/>
                </a:tc>
                <a:tc>
                  <a:txBody>
                    <a:bodyPr/>
                    <a:lstStyle/>
                    <a:p>
                      <a:pPr algn="ctr">
                        <a:lnSpc>
                          <a:spcPct val="115000"/>
                        </a:lnSpc>
                        <a:spcAft>
                          <a:spcPts val="1000"/>
                        </a:spcAft>
                      </a:pPr>
                      <a:r>
                        <a:rPr lang="en-GB" sz="1200" b="1" dirty="0">
                          <a:effectLst/>
                        </a:rPr>
                        <a:t>Unknown/ Not Stated</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4276" marR="34276" marT="0" marB="0" anchor="ctr"/>
                </a:tc>
                <a:extLst>
                  <a:ext uri="{0D108BD9-81ED-4DB2-BD59-A6C34878D82A}">
                    <a16:rowId xmlns:a16="http://schemas.microsoft.com/office/drawing/2014/main" val="2217153557"/>
                  </a:ext>
                </a:extLst>
              </a:tr>
              <a:tr h="650418">
                <a:tc>
                  <a:txBody>
                    <a:bodyPr/>
                    <a:lstStyle/>
                    <a:p>
                      <a:pPr>
                        <a:lnSpc>
                          <a:spcPct val="115000"/>
                        </a:lnSpc>
                        <a:spcAft>
                          <a:spcPts val="1000"/>
                        </a:spcAft>
                      </a:pPr>
                      <a:r>
                        <a:rPr lang="en-GB" sz="1200" dirty="0">
                          <a:effectLst/>
                        </a:rPr>
                        <a:t>Add Prof Scientific and Technic</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4276" marR="34276" marT="0" marB="0" anchor="ctr"/>
                </a:tc>
                <a:tc>
                  <a:txBody>
                    <a:bodyPr/>
                    <a:lstStyle/>
                    <a:p>
                      <a:pPr algn="ctr">
                        <a:lnSpc>
                          <a:spcPct val="115000"/>
                        </a:lnSpc>
                        <a:spcAft>
                          <a:spcPts val="1000"/>
                        </a:spcAft>
                      </a:pPr>
                      <a:r>
                        <a:rPr lang="en-GB" sz="1200">
                          <a:effectLst/>
                        </a:rPr>
                        <a:t>12.40%</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34276" marR="34276" marT="0" marB="0" anchor="ctr"/>
                </a:tc>
                <a:tc>
                  <a:txBody>
                    <a:bodyPr/>
                    <a:lstStyle/>
                    <a:p>
                      <a:pPr algn="ctr">
                        <a:lnSpc>
                          <a:spcPct val="115000"/>
                        </a:lnSpc>
                        <a:spcAft>
                          <a:spcPts val="1000"/>
                        </a:spcAft>
                      </a:pPr>
                      <a:r>
                        <a:rPr lang="en-GB" sz="1200">
                          <a:effectLst/>
                        </a:rPr>
                        <a:t>86.00%</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34276" marR="34276" marT="0" marB="0" anchor="ctr"/>
                </a:tc>
                <a:tc>
                  <a:txBody>
                    <a:bodyPr/>
                    <a:lstStyle/>
                    <a:p>
                      <a:pPr algn="ctr">
                        <a:lnSpc>
                          <a:spcPct val="115000"/>
                        </a:lnSpc>
                        <a:spcAft>
                          <a:spcPts val="1000"/>
                        </a:spcAft>
                      </a:pPr>
                      <a:r>
                        <a:rPr lang="en-GB" sz="1200" dirty="0">
                          <a:effectLst/>
                        </a:rPr>
                        <a:t>1.60%</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4276" marR="34276" marT="0" marB="0" anchor="ctr"/>
                </a:tc>
                <a:tc>
                  <a:txBody>
                    <a:bodyPr/>
                    <a:lstStyle/>
                    <a:p>
                      <a:pPr algn="ctr">
                        <a:lnSpc>
                          <a:spcPct val="115000"/>
                        </a:lnSpc>
                        <a:spcAft>
                          <a:spcPts val="1000"/>
                        </a:spcAft>
                      </a:pPr>
                      <a:r>
                        <a:rPr lang="en-GB" sz="1200" b="1" dirty="0">
                          <a:effectLst/>
                        </a:rPr>
                        <a:t>15.09%</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4276" marR="34276" marT="0" marB="0" anchor="ctr"/>
                </a:tc>
                <a:tc>
                  <a:txBody>
                    <a:bodyPr/>
                    <a:lstStyle/>
                    <a:p>
                      <a:pPr algn="ctr">
                        <a:lnSpc>
                          <a:spcPct val="115000"/>
                        </a:lnSpc>
                        <a:spcAft>
                          <a:spcPts val="1000"/>
                        </a:spcAft>
                      </a:pPr>
                      <a:r>
                        <a:rPr lang="en-GB" sz="1200">
                          <a:effectLst/>
                        </a:rPr>
                        <a:t>83.77%</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34276" marR="34276" marT="0" marB="0" anchor="ctr"/>
                </a:tc>
                <a:tc>
                  <a:txBody>
                    <a:bodyPr/>
                    <a:lstStyle/>
                    <a:p>
                      <a:pPr algn="ctr">
                        <a:lnSpc>
                          <a:spcPct val="115000"/>
                        </a:lnSpc>
                        <a:spcAft>
                          <a:spcPts val="1000"/>
                        </a:spcAft>
                      </a:pPr>
                      <a:r>
                        <a:rPr lang="en-GB" sz="1200">
                          <a:effectLst/>
                        </a:rPr>
                        <a:t>1.13%</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34276" marR="34276" marT="0" marB="0" anchor="ctr"/>
                </a:tc>
                <a:extLst>
                  <a:ext uri="{0D108BD9-81ED-4DB2-BD59-A6C34878D82A}">
                    <a16:rowId xmlns:a16="http://schemas.microsoft.com/office/drawing/2014/main" val="2687202210"/>
                  </a:ext>
                </a:extLst>
              </a:tr>
              <a:tr h="615539">
                <a:tc>
                  <a:txBody>
                    <a:bodyPr/>
                    <a:lstStyle/>
                    <a:p>
                      <a:pPr>
                        <a:lnSpc>
                          <a:spcPct val="115000"/>
                        </a:lnSpc>
                        <a:spcAft>
                          <a:spcPts val="1000"/>
                        </a:spcAft>
                      </a:pPr>
                      <a:r>
                        <a:rPr lang="en-GB" sz="1200" dirty="0">
                          <a:effectLst/>
                        </a:rPr>
                        <a:t>Additional Clinical Services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4276" marR="34276" marT="0" marB="0" anchor="ctr"/>
                </a:tc>
                <a:tc>
                  <a:txBody>
                    <a:bodyPr/>
                    <a:lstStyle/>
                    <a:p>
                      <a:pPr algn="ctr">
                        <a:lnSpc>
                          <a:spcPct val="115000"/>
                        </a:lnSpc>
                        <a:spcAft>
                          <a:spcPts val="1000"/>
                        </a:spcAft>
                      </a:pPr>
                      <a:r>
                        <a:rPr lang="en-GB" sz="1200">
                          <a:effectLst/>
                        </a:rPr>
                        <a:t>22.51%</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34276" marR="34276" marT="0" marB="0" anchor="ctr"/>
                </a:tc>
                <a:tc>
                  <a:txBody>
                    <a:bodyPr/>
                    <a:lstStyle/>
                    <a:p>
                      <a:pPr algn="ctr">
                        <a:lnSpc>
                          <a:spcPct val="115000"/>
                        </a:lnSpc>
                        <a:spcAft>
                          <a:spcPts val="1000"/>
                        </a:spcAft>
                      </a:pPr>
                      <a:r>
                        <a:rPr lang="en-GB" sz="1200">
                          <a:effectLst/>
                        </a:rPr>
                        <a:t>75.06%</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34276" marR="34276" marT="0" marB="0" anchor="ctr"/>
                </a:tc>
                <a:tc>
                  <a:txBody>
                    <a:bodyPr/>
                    <a:lstStyle/>
                    <a:p>
                      <a:pPr algn="ctr">
                        <a:lnSpc>
                          <a:spcPct val="115000"/>
                        </a:lnSpc>
                        <a:spcAft>
                          <a:spcPts val="1000"/>
                        </a:spcAft>
                      </a:pPr>
                      <a:r>
                        <a:rPr lang="en-GB" sz="1200">
                          <a:effectLst/>
                        </a:rPr>
                        <a:t>2.43%</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34276" marR="34276" marT="0" marB="0" anchor="ctr"/>
                </a:tc>
                <a:tc>
                  <a:txBody>
                    <a:bodyPr/>
                    <a:lstStyle/>
                    <a:p>
                      <a:pPr algn="ctr">
                        <a:lnSpc>
                          <a:spcPct val="115000"/>
                        </a:lnSpc>
                        <a:spcAft>
                          <a:spcPts val="1000"/>
                        </a:spcAft>
                      </a:pPr>
                      <a:r>
                        <a:rPr lang="en-GB" sz="1200" b="1" dirty="0">
                          <a:effectLst/>
                        </a:rPr>
                        <a:t>28.67%</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4276" marR="34276" marT="0" marB="0" anchor="ctr"/>
                </a:tc>
                <a:tc>
                  <a:txBody>
                    <a:bodyPr/>
                    <a:lstStyle/>
                    <a:p>
                      <a:pPr algn="ctr">
                        <a:lnSpc>
                          <a:spcPct val="115000"/>
                        </a:lnSpc>
                        <a:spcAft>
                          <a:spcPts val="1000"/>
                        </a:spcAft>
                      </a:pPr>
                      <a:r>
                        <a:rPr lang="en-GB" sz="1200">
                          <a:effectLst/>
                        </a:rPr>
                        <a:t>65.30%</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34276" marR="34276" marT="0" marB="0" anchor="ctr"/>
                </a:tc>
                <a:tc>
                  <a:txBody>
                    <a:bodyPr/>
                    <a:lstStyle/>
                    <a:p>
                      <a:pPr algn="ctr">
                        <a:lnSpc>
                          <a:spcPct val="115000"/>
                        </a:lnSpc>
                        <a:spcAft>
                          <a:spcPts val="1000"/>
                        </a:spcAft>
                      </a:pPr>
                      <a:r>
                        <a:rPr lang="en-GB" sz="1200">
                          <a:effectLst/>
                        </a:rPr>
                        <a:t>6.02%</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34276" marR="34276" marT="0" marB="0" anchor="ctr"/>
                </a:tc>
                <a:extLst>
                  <a:ext uri="{0D108BD9-81ED-4DB2-BD59-A6C34878D82A}">
                    <a16:rowId xmlns:a16="http://schemas.microsoft.com/office/drawing/2014/main" val="1988212688"/>
                  </a:ext>
                </a:extLst>
              </a:tr>
              <a:tr h="428862">
                <a:tc>
                  <a:txBody>
                    <a:bodyPr/>
                    <a:lstStyle/>
                    <a:p>
                      <a:pPr>
                        <a:lnSpc>
                          <a:spcPct val="115000"/>
                        </a:lnSpc>
                        <a:spcAft>
                          <a:spcPts val="1000"/>
                        </a:spcAft>
                      </a:pPr>
                      <a:r>
                        <a:rPr lang="en-GB" sz="1200" dirty="0">
                          <a:effectLst/>
                        </a:rPr>
                        <a:t>Administrative and Clerical</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4276" marR="34276" marT="0" marB="0" anchor="ctr"/>
                </a:tc>
                <a:tc>
                  <a:txBody>
                    <a:bodyPr/>
                    <a:lstStyle/>
                    <a:p>
                      <a:pPr algn="ctr">
                        <a:lnSpc>
                          <a:spcPct val="115000"/>
                        </a:lnSpc>
                        <a:spcAft>
                          <a:spcPts val="1000"/>
                        </a:spcAft>
                      </a:pPr>
                      <a:r>
                        <a:rPr lang="en-GB" sz="1200">
                          <a:effectLst/>
                        </a:rPr>
                        <a:t>9.68%</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34276" marR="34276" marT="0" marB="0" anchor="ctr"/>
                </a:tc>
                <a:tc>
                  <a:txBody>
                    <a:bodyPr/>
                    <a:lstStyle/>
                    <a:p>
                      <a:pPr algn="ctr">
                        <a:lnSpc>
                          <a:spcPct val="115000"/>
                        </a:lnSpc>
                        <a:spcAft>
                          <a:spcPts val="1000"/>
                        </a:spcAft>
                      </a:pPr>
                      <a:r>
                        <a:rPr lang="en-GB" sz="1200">
                          <a:effectLst/>
                        </a:rPr>
                        <a:t>87.92%</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34276" marR="34276" marT="0" marB="0" anchor="ctr"/>
                </a:tc>
                <a:tc>
                  <a:txBody>
                    <a:bodyPr/>
                    <a:lstStyle/>
                    <a:p>
                      <a:pPr algn="ctr">
                        <a:lnSpc>
                          <a:spcPct val="115000"/>
                        </a:lnSpc>
                        <a:spcAft>
                          <a:spcPts val="1000"/>
                        </a:spcAft>
                      </a:pPr>
                      <a:r>
                        <a:rPr lang="en-GB" sz="1200">
                          <a:effectLst/>
                        </a:rPr>
                        <a:t>2.40%</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34276" marR="34276" marT="0" marB="0" anchor="ctr"/>
                </a:tc>
                <a:tc>
                  <a:txBody>
                    <a:bodyPr/>
                    <a:lstStyle/>
                    <a:p>
                      <a:pPr algn="ctr">
                        <a:lnSpc>
                          <a:spcPct val="115000"/>
                        </a:lnSpc>
                        <a:spcAft>
                          <a:spcPts val="1000"/>
                        </a:spcAft>
                      </a:pPr>
                      <a:r>
                        <a:rPr lang="en-GB" sz="1200" b="1" dirty="0">
                          <a:effectLst/>
                        </a:rPr>
                        <a:t>11.67%</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4276" marR="34276" marT="0" marB="0" anchor="ctr"/>
                </a:tc>
                <a:tc>
                  <a:txBody>
                    <a:bodyPr/>
                    <a:lstStyle/>
                    <a:p>
                      <a:pPr algn="ctr">
                        <a:lnSpc>
                          <a:spcPct val="115000"/>
                        </a:lnSpc>
                        <a:spcAft>
                          <a:spcPts val="1000"/>
                        </a:spcAft>
                      </a:pPr>
                      <a:r>
                        <a:rPr lang="en-GB" sz="1200" dirty="0">
                          <a:effectLst/>
                        </a:rPr>
                        <a:t>86.07%</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4276" marR="34276" marT="0" marB="0" anchor="ctr"/>
                </a:tc>
                <a:tc>
                  <a:txBody>
                    <a:bodyPr/>
                    <a:lstStyle/>
                    <a:p>
                      <a:pPr algn="ctr">
                        <a:lnSpc>
                          <a:spcPct val="115000"/>
                        </a:lnSpc>
                        <a:spcAft>
                          <a:spcPts val="1000"/>
                        </a:spcAft>
                      </a:pPr>
                      <a:r>
                        <a:rPr lang="en-GB" sz="1200">
                          <a:effectLst/>
                        </a:rPr>
                        <a:t>2.26%</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34276" marR="34276" marT="0" marB="0" anchor="ctr"/>
                </a:tc>
                <a:extLst>
                  <a:ext uri="{0D108BD9-81ED-4DB2-BD59-A6C34878D82A}">
                    <a16:rowId xmlns:a16="http://schemas.microsoft.com/office/drawing/2014/main" val="1008072534"/>
                  </a:ext>
                </a:extLst>
              </a:tr>
              <a:tr h="428862">
                <a:tc>
                  <a:txBody>
                    <a:bodyPr/>
                    <a:lstStyle/>
                    <a:p>
                      <a:pPr>
                        <a:lnSpc>
                          <a:spcPct val="115000"/>
                        </a:lnSpc>
                        <a:spcAft>
                          <a:spcPts val="1000"/>
                        </a:spcAft>
                      </a:pPr>
                      <a:r>
                        <a:rPr lang="en-GB" sz="1200" dirty="0">
                          <a:effectLst/>
                        </a:rPr>
                        <a:t>Allied Health Professionals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4276" marR="34276" marT="0" marB="0" anchor="ctr"/>
                </a:tc>
                <a:tc>
                  <a:txBody>
                    <a:bodyPr/>
                    <a:lstStyle/>
                    <a:p>
                      <a:pPr algn="ctr">
                        <a:lnSpc>
                          <a:spcPct val="115000"/>
                        </a:lnSpc>
                        <a:spcAft>
                          <a:spcPts val="1000"/>
                        </a:spcAft>
                      </a:pPr>
                      <a:r>
                        <a:rPr lang="en-GB" sz="1200" dirty="0">
                          <a:effectLst/>
                        </a:rPr>
                        <a:t>8.33%</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4276" marR="34276" marT="0" marB="0" anchor="ctr"/>
                </a:tc>
                <a:tc>
                  <a:txBody>
                    <a:bodyPr/>
                    <a:lstStyle/>
                    <a:p>
                      <a:pPr algn="ctr">
                        <a:lnSpc>
                          <a:spcPct val="115000"/>
                        </a:lnSpc>
                        <a:spcAft>
                          <a:spcPts val="1000"/>
                        </a:spcAft>
                      </a:pPr>
                      <a:r>
                        <a:rPr lang="en-GB" sz="1200">
                          <a:effectLst/>
                        </a:rPr>
                        <a:t>88.27%</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34276" marR="34276" marT="0" marB="0" anchor="ctr"/>
                </a:tc>
                <a:tc>
                  <a:txBody>
                    <a:bodyPr/>
                    <a:lstStyle/>
                    <a:p>
                      <a:pPr algn="ctr">
                        <a:lnSpc>
                          <a:spcPct val="115000"/>
                        </a:lnSpc>
                        <a:spcAft>
                          <a:spcPts val="1000"/>
                        </a:spcAft>
                      </a:pPr>
                      <a:r>
                        <a:rPr lang="en-GB" sz="1200">
                          <a:effectLst/>
                        </a:rPr>
                        <a:t>3.40%</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34276" marR="34276" marT="0" marB="0" anchor="ctr"/>
                </a:tc>
                <a:tc>
                  <a:txBody>
                    <a:bodyPr/>
                    <a:lstStyle/>
                    <a:p>
                      <a:pPr algn="ctr">
                        <a:lnSpc>
                          <a:spcPct val="115000"/>
                        </a:lnSpc>
                        <a:spcAft>
                          <a:spcPts val="1000"/>
                        </a:spcAft>
                      </a:pPr>
                      <a:r>
                        <a:rPr lang="en-GB" sz="1200" b="1" dirty="0">
                          <a:effectLst/>
                        </a:rPr>
                        <a:t>9.37%</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4276" marR="34276" marT="0" marB="0" anchor="ctr"/>
                </a:tc>
                <a:tc>
                  <a:txBody>
                    <a:bodyPr/>
                    <a:lstStyle/>
                    <a:p>
                      <a:pPr algn="ctr">
                        <a:lnSpc>
                          <a:spcPct val="115000"/>
                        </a:lnSpc>
                        <a:spcAft>
                          <a:spcPts val="1000"/>
                        </a:spcAft>
                      </a:pPr>
                      <a:r>
                        <a:rPr lang="en-GB" sz="1200">
                          <a:effectLst/>
                        </a:rPr>
                        <a:t>86.27%</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34276" marR="34276" marT="0" marB="0" anchor="ctr"/>
                </a:tc>
                <a:tc>
                  <a:txBody>
                    <a:bodyPr/>
                    <a:lstStyle/>
                    <a:p>
                      <a:pPr algn="ctr">
                        <a:lnSpc>
                          <a:spcPct val="115000"/>
                        </a:lnSpc>
                        <a:spcAft>
                          <a:spcPts val="1000"/>
                        </a:spcAft>
                      </a:pPr>
                      <a:r>
                        <a:rPr lang="en-GB" sz="1200" dirty="0">
                          <a:effectLst/>
                        </a:rPr>
                        <a:t>4.36%</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4276" marR="34276" marT="0" marB="0" anchor="ctr"/>
                </a:tc>
                <a:extLst>
                  <a:ext uri="{0D108BD9-81ED-4DB2-BD59-A6C34878D82A}">
                    <a16:rowId xmlns:a16="http://schemas.microsoft.com/office/drawing/2014/main" val="1833951759"/>
                  </a:ext>
                </a:extLst>
              </a:tr>
              <a:tr h="428862">
                <a:tc>
                  <a:txBody>
                    <a:bodyPr/>
                    <a:lstStyle/>
                    <a:p>
                      <a:pPr>
                        <a:lnSpc>
                          <a:spcPct val="115000"/>
                        </a:lnSpc>
                        <a:spcAft>
                          <a:spcPts val="1000"/>
                        </a:spcAft>
                      </a:pPr>
                      <a:r>
                        <a:rPr lang="en-GB" sz="1200" dirty="0">
                          <a:effectLst/>
                        </a:rPr>
                        <a:t>Estates and Ancillary</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4276" marR="34276" marT="0" marB="0" anchor="ctr"/>
                </a:tc>
                <a:tc>
                  <a:txBody>
                    <a:bodyPr/>
                    <a:lstStyle/>
                    <a:p>
                      <a:pPr algn="ctr">
                        <a:lnSpc>
                          <a:spcPct val="115000"/>
                        </a:lnSpc>
                        <a:spcAft>
                          <a:spcPts val="1000"/>
                        </a:spcAft>
                      </a:pPr>
                      <a:r>
                        <a:rPr lang="en-GB" sz="1200">
                          <a:effectLst/>
                        </a:rPr>
                        <a:t>33.78%</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34276" marR="34276" marT="0" marB="0" anchor="ctr"/>
                </a:tc>
                <a:tc>
                  <a:txBody>
                    <a:bodyPr/>
                    <a:lstStyle/>
                    <a:p>
                      <a:pPr algn="ctr">
                        <a:lnSpc>
                          <a:spcPct val="115000"/>
                        </a:lnSpc>
                        <a:spcAft>
                          <a:spcPts val="1000"/>
                        </a:spcAft>
                      </a:pPr>
                      <a:r>
                        <a:rPr lang="en-GB" sz="1200">
                          <a:effectLst/>
                        </a:rPr>
                        <a:t>65.13%</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34276" marR="34276" marT="0" marB="0" anchor="ctr"/>
                </a:tc>
                <a:tc>
                  <a:txBody>
                    <a:bodyPr/>
                    <a:lstStyle/>
                    <a:p>
                      <a:pPr algn="ctr">
                        <a:lnSpc>
                          <a:spcPct val="115000"/>
                        </a:lnSpc>
                        <a:spcAft>
                          <a:spcPts val="1000"/>
                        </a:spcAft>
                      </a:pPr>
                      <a:r>
                        <a:rPr lang="en-GB" sz="1200">
                          <a:effectLst/>
                        </a:rPr>
                        <a:t>1.09%</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34276" marR="34276" marT="0" marB="0" anchor="ctr"/>
                </a:tc>
                <a:tc>
                  <a:txBody>
                    <a:bodyPr/>
                    <a:lstStyle/>
                    <a:p>
                      <a:pPr algn="ctr">
                        <a:lnSpc>
                          <a:spcPct val="115000"/>
                        </a:lnSpc>
                        <a:spcAft>
                          <a:spcPts val="1000"/>
                        </a:spcAft>
                      </a:pPr>
                      <a:r>
                        <a:rPr lang="en-GB" sz="1200" b="1" dirty="0">
                          <a:effectLst/>
                        </a:rPr>
                        <a:t>35.94%</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4276" marR="34276" marT="0" marB="0" anchor="ctr"/>
                </a:tc>
                <a:tc>
                  <a:txBody>
                    <a:bodyPr/>
                    <a:lstStyle/>
                    <a:p>
                      <a:pPr algn="ctr">
                        <a:lnSpc>
                          <a:spcPct val="115000"/>
                        </a:lnSpc>
                        <a:spcAft>
                          <a:spcPts val="1000"/>
                        </a:spcAft>
                      </a:pPr>
                      <a:r>
                        <a:rPr lang="en-GB" sz="1200" dirty="0">
                          <a:effectLst/>
                        </a:rPr>
                        <a:t>62.54%</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4276" marR="34276" marT="0" marB="0" anchor="ctr"/>
                </a:tc>
                <a:tc>
                  <a:txBody>
                    <a:bodyPr/>
                    <a:lstStyle/>
                    <a:p>
                      <a:pPr algn="ctr">
                        <a:lnSpc>
                          <a:spcPct val="115000"/>
                        </a:lnSpc>
                        <a:spcAft>
                          <a:spcPts val="1000"/>
                        </a:spcAft>
                      </a:pPr>
                      <a:r>
                        <a:rPr lang="en-GB" sz="1200">
                          <a:effectLst/>
                        </a:rPr>
                        <a:t>1.52%</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34276" marR="34276" marT="0" marB="0" anchor="ctr"/>
                </a:tc>
                <a:extLst>
                  <a:ext uri="{0D108BD9-81ED-4DB2-BD59-A6C34878D82A}">
                    <a16:rowId xmlns:a16="http://schemas.microsoft.com/office/drawing/2014/main" val="1976758033"/>
                  </a:ext>
                </a:extLst>
              </a:tr>
              <a:tr h="428862">
                <a:tc>
                  <a:txBody>
                    <a:bodyPr/>
                    <a:lstStyle/>
                    <a:p>
                      <a:pPr>
                        <a:lnSpc>
                          <a:spcPct val="115000"/>
                        </a:lnSpc>
                        <a:spcAft>
                          <a:spcPts val="1000"/>
                        </a:spcAft>
                      </a:pPr>
                      <a:r>
                        <a:rPr lang="en-GB" sz="1200" dirty="0">
                          <a:effectLst/>
                        </a:rPr>
                        <a:t>Healthcare Scientists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4276" marR="34276" marT="0" marB="0" anchor="ctr"/>
                </a:tc>
                <a:tc>
                  <a:txBody>
                    <a:bodyPr/>
                    <a:lstStyle/>
                    <a:p>
                      <a:pPr algn="ctr">
                        <a:lnSpc>
                          <a:spcPct val="115000"/>
                        </a:lnSpc>
                        <a:spcAft>
                          <a:spcPts val="1000"/>
                        </a:spcAft>
                      </a:pPr>
                      <a:r>
                        <a:rPr lang="en-GB" sz="1200">
                          <a:effectLst/>
                        </a:rPr>
                        <a:t>10.74%</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34276" marR="34276" marT="0" marB="0" anchor="ctr"/>
                </a:tc>
                <a:tc>
                  <a:txBody>
                    <a:bodyPr/>
                    <a:lstStyle/>
                    <a:p>
                      <a:pPr algn="ctr">
                        <a:lnSpc>
                          <a:spcPct val="115000"/>
                        </a:lnSpc>
                        <a:spcAft>
                          <a:spcPts val="1000"/>
                        </a:spcAft>
                      </a:pPr>
                      <a:r>
                        <a:rPr lang="en-GB" sz="1200">
                          <a:effectLst/>
                        </a:rPr>
                        <a:t>86.35%</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34276" marR="34276" marT="0" marB="0" anchor="ctr"/>
                </a:tc>
                <a:tc>
                  <a:txBody>
                    <a:bodyPr/>
                    <a:lstStyle/>
                    <a:p>
                      <a:pPr algn="ctr">
                        <a:lnSpc>
                          <a:spcPct val="115000"/>
                        </a:lnSpc>
                        <a:spcAft>
                          <a:spcPts val="1000"/>
                        </a:spcAft>
                      </a:pPr>
                      <a:r>
                        <a:rPr lang="en-GB" sz="1200">
                          <a:effectLst/>
                        </a:rPr>
                        <a:t>2.91%</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34276" marR="34276" marT="0" marB="0" anchor="ctr"/>
                </a:tc>
                <a:tc>
                  <a:txBody>
                    <a:bodyPr/>
                    <a:lstStyle/>
                    <a:p>
                      <a:pPr algn="ctr">
                        <a:lnSpc>
                          <a:spcPct val="115000"/>
                        </a:lnSpc>
                        <a:spcAft>
                          <a:spcPts val="1000"/>
                        </a:spcAft>
                      </a:pPr>
                      <a:r>
                        <a:rPr lang="en-GB" sz="1200" b="1" dirty="0">
                          <a:effectLst/>
                        </a:rPr>
                        <a:t>13.50%</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4276" marR="34276" marT="0" marB="0" anchor="ctr"/>
                </a:tc>
                <a:tc>
                  <a:txBody>
                    <a:bodyPr/>
                    <a:lstStyle/>
                    <a:p>
                      <a:pPr algn="ctr">
                        <a:lnSpc>
                          <a:spcPct val="115000"/>
                        </a:lnSpc>
                        <a:spcAft>
                          <a:spcPts val="1000"/>
                        </a:spcAft>
                      </a:pPr>
                      <a:r>
                        <a:rPr lang="en-GB" sz="1200">
                          <a:effectLst/>
                        </a:rPr>
                        <a:t>83.54%</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34276" marR="34276" marT="0" marB="0" anchor="ctr"/>
                </a:tc>
                <a:tc>
                  <a:txBody>
                    <a:bodyPr/>
                    <a:lstStyle/>
                    <a:p>
                      <a:pPr algn="ctr">
                        <a:lnSpc>
                          <a:spcPct val="115000"/>
                        </a:lnSpc>
                        <a:spcAft>
                          <a:spcPts val="1000"/>
                        </a:spcAft>
                      </a:pPr>
                      <a:r>
                        <a:rPr lang="en-GB" sz="1200">
                          <a:effectLst/>
                        </a:rPr>
                        <a:t>2.95%</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34276" marR="34276" marT="0" marB="0" anchor="ctr"/>
                </a:tc>
                <a:extLst>
                  <a:ext uri="{0D108BD9-81ED-4DB2-BD59-A6C34878D82A}">
                    <a16:rowId xmlns:a16="http://schemas.microsoft.com/office/drawing/2014/main" val="3761621579"/>
                  </a:ext>
                </a:extLst>
              </a:tr>
              <a:tr h="428862">
                <a:tc>
                  <a:txBody>
                    <a:bodyPr/>
                    <a:lstStyle/>
                    <a:p>
                      <a:pPr>
                        <a:lnSpc>
                          <a:spcPct val="115000"/>
                        </a:lnSpc>
                        <a:spcAft>
                          <a:spcPts val="1000"/>
                        </a:spcAft>
                      </a:pPr>
                      <a:r>
                        <a:rPr lang="en-GB" sz="1200" dirty="0">
                          <a:effectLst/>
                        </a:rPr>
                        <a:t>Medical and Dental</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4276" marR="34276" marT="0" marB="0" anchor="ctr"/>
                </a:tc>
                <a:tc>
                  <a:txBody>
                    <a:bodyPr/>
                    <a:lstStyle/>
                    <a:p>
                      <a:pPr algn="ctr">
                        <a:lnSpc>
                          <a:spcPct val="115000"/>
                        </a:lnSpc>
                        <a:spcAft>
                          <a:spcPts val="1000"/>
                        </a:spcAft>
                      </a:pPr>
                      <a:r>
                        <a:rPr lang="en-GB" sz="1200">
                          <a:effectLst/>
                        </a:rPr>
                        <a:t>17.35%</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34276" marR="34276" marT="0" marB="0" anchor="ctr"/>
                </a:tc>
                <a:tc>
                  <a:txBody>
                    <a:bodyPr/>
                    <a:lstStyle/>
                    <a:p>
                      <a:pPr algn="ctr">
                        <a:lnSpc>
                          <a:spcPct val="115000"/>
                        </a:lnSpc>
                        <a:spcAft>
                          <a:spcPts val="1000"/>
                        </a:spcAft>
                      </a:pPr>
                      <a:r>
                        <a:rPr lang="en-GB" sz="1200">
                          <a:effectLst/>
                        </a:rPr>
                        <a:t>65.40%</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34276" marR="34276" marT="0" marB="0" anchor="ctr"/>
                </a:tc>
                <a:tc>
                  <a:txBody>
                    <a:bodyPr/>
                    <a:lstStyle/>
                    <a:p>
                      <a:pPr algn="ctr">
                        <a:lnSpc>
                          <a:spcPct val="115000"/>
                        </a:lnSpc>
                        <a:spcAft>
                          <a:spcPts val="1000"/>
                        </a:spcAft>
                      </a:pPr>
                      <a:r>
                        <a:rPr lang="en-GB" sz="1200">
                          <a:effectLst/>
                        </a:rPr>
                        <a:t>17.26%</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34276" marR="34276" marT="0" marB="0" anchor="ctr"/>
                </a:tc>
                <a:tc>
                  <a:txBody>
                    <a:bodyPr/>
                    <a:lstStyle/>
                    <a:p>
                      <a:pPr algn="ctr">
                        <a:lnSpc>
                          <a:spcPct val="115000"/>
                        </a:lnSpc>
                        <a:spcAft>
                          <a:spcPts val="1000"/>
                        </a:spcAft>
                      </a:pPr>
                      <a:r>
                        <a:rPr lang="en-GB" sz="1200" b="1" dirty="0">
                          <a:effectLst/>
                        </a:rPr>
                        <a:t>20.83%</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4276" marR="34276" marT="0" marB="0" anchor="ctr"/>
                </a:tc>
                <a:tc>
                  <a:txBody>
                    <a:bodyPr/>
                    <a:lstStyle/>
                    <a:p>
                      <a:pPr algn="ctr">
                        <a:lnSpc>
                          <a:spcPct val="115000"/>
                        </a:lnSpc>
                        <a:spcAft>
                          <a:spcPts val="1000"/>
                        </a:spcAft>
                      </a:pPr>
                      <a:r>
                        <a:rPr lang="en-GB" sz="1200">
                          <a:effectLst/>
                        </a:rPr>
                        <a:t>59.58%</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34276" marR="34276" marT="0" marB="0" anchor="ctr"/>
                </a:tc>
                <a:tc>
                  <a:txBody>
                    <a:bodyPr/>
                    <a:lstStyle/>
                    <a:p>
                      <a:pPr algn="ctr">
                        <a:lnSpc>
                          <a:spcPct val="115000"/>
                        </a:lnSpc>
                        <a:spcAft>
                          <a:spcPts val="1000"/>
                        </a:spcAft>
                      </a:pPr>
                      <a:r>
                        <a:rPr lang="en-GB" sz="1200">
                          <a:effectLst/>
                        </a:rPr>
                        <a:t>19.58%</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34276" marR="34276" marT="0" marB="0" anchor="ctr"/>
                </a:tc>
                <a:extLst>
                  <a:ext uri="{0D108BD9-81ED-4DB2-BD59-A6C34878D82A}">
                    <a16:rowId xmlns:a16="http://schemas.microsoft.com/office/drawing/2014/main" val="249160290"/>
                  </a:ext>
                </a:extLst>
              </a:tr>
              <a:tr h="650418">
                <a:tc>
                  <a:txBody>
                    <a:bodyPr/>
                    <a:lstStyle/>
                    <a:p>
                      <a:pPr>
                        <a:lnSpc>
                          <a:spcPct val="115000"/>
                        </a:lnSpc>
                        <a:spcAft>
                          <a:spcPts val="1000"/>
                        </a:spcAft>
                      </a:pPr>
                      <a:r>
                        <a:rPr lang="en-GB" sz="1200" dirty="0">
                          <a:effectLst/>
                        </a:rPr>
                        <a:t>Nursing and Midwifery Registered</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4276" marR="34276" marT="0" marB="0" anchor="ctr"/>
                </a:tc>
                <a:tc>
                  <a:txBody>
                    <a:bodyPr/>
                    <a:lstStyle/>
                    <a:p>
                      <a:pPr algn="ctr">
                        <a:lnSpc>
                          <a:spcPct val="115000"/>
                        </a:lnSpc>
                        <a:spcAft>
                          <a:spcPts val="1000"/>
                        </a:spcAft>
                      </a:pPr>
                      <a:r>
                        <a:rPr lang="en-GB" sz="1200">
                          <a:effectLst/>
                        </a:rPr>
                        <a:t>26.45%</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34276" marR="34276" marT="0" marB="0" anchor="ctr"/>
                </a:tc>
                <a:tc>
                  <a:txBody>
                    <a:bodyPr/>
                    <a:lstStyle/>
                    <a:p>
                      <a:pPr algn="ctr">
                        <a:lnSpc>
                          <a:spcPct val="115000"/>
                        </a:lnSpc>
                        <a:spcAft>
                          <a:spcPts val="1000"/>
                        </a:spcAft>
                      </a:pPr>
                      <a:r>
                        <a:rPr lang="en-GB" sz="1200">
                          <a:effectLst/>
                        </a:rPr>
                        <a:t>70.42%</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34276" marR="34276" marT="0" marB="0" anchor="ctr"/>
                </a:tc>
                <a:tc>
                  <a:txBody>
                    <a:bodyPr/>
                    <a:lstStyle/>
                    <a:p>
                      <a:pPr algn="ctr">
                        <a:lnSpc>
                          <a:spcPct val="115000"/>
                        </a:lnSpc>
                        <a:spcAft>
                          <a:spcPts val="1000"/>
                        </a:spcAft>
                      </a:pPr>
                      <a:r>
                        <a:rPr lang="en-GB" sz="1200">
                          <a:effectLst/>
                        </a:rPr>
                        <a:t>3.13%</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34276" marR="34276" marT="0" marB="0" anchor="ctr"/>
                </a:tc>
                <a:tc>
                  <a:txBody>
                    <a:bodyPr/>
                    <a:lstStyle/>
                    <a:p>
                      <a:pPr algn="ctr">
                        <a:lnSpc>
                          <a:spcPct val="115000"/>
                        </a:lnSpc>
                        <a:spcAft>
                          <a:spcPts val="1000"/>
                        </a:spcAft>
                      </a:pPr>
                      <a:r>
                        <a:rPr lang="en-GB" sz="1200" b="1" dirty="0">
                          <a:effectLst/>
                        </a:rPr>
                        <a:t>29.82%</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4276" marR="34276" marT="0" marB="0" anchor="ctr"/>
                </a:tc>
                <a:tc>
                  <a:txBody>
                    <a:bodyPr/>
                    <a:lstStyle/>
                    <a:p>
                      <a:pPr algn="ctr">
                        <a:lnSpc>
                          <a:spcPct val="115000"/>
                        </a:lnSpc>
                        <a:spcAft>
                          <a:spcPts val="1000"/>
                        </a:spcAft>
                      </a:pPr>
                      <a:r>
                        <a:rPr lang="en-GB" sz="1200" dirty="0">
                          <a:effectLst/>
                        </a:rPr>
                        <a:t>67.38%</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4276" marR="34276" marT="0" marB="0" anchor="ctr"/>
                </a:tc>
                <a:tc>
                  <a:txBody>
                    <a:bodyPr/>
                    <a:lstStyle/>
                    <a:p>
                      <a:pPr algn="ctr">
                        <a:lnSpc>
                          <a:spcPct val="115000"/>
                        </a:lnSpc>
                        <a:spcAft>
                          <a:spcPts val="1000"/>
                        </a:spcAft>
                      </a:pPr>
                      <a:r>
                        <a:rPr lang="en-GB" sz="1200" dirty="0">
                          <a:effectLst/>
                        </a:rPr>
                        <a:t>2.80%</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4276" marR="34276" marT="0" marB="0" anchor="ctr"/>
                </a:tc>
                <a:extLst>
                  <a:ext uri="{0D108BD9-81ED-4DB2-BD59-A6C34878D82A}">
                    <a16:rowId xmlns:a16="http://schemas.microsoft.com/office/drawing/2014/main" val="3921245048"/>
                  </a:ext>
                </a:extLst>
              </a:tr>
              <a:tr h="207307">
                <a:tc>
                  <a:txBody>
                    <a:bodyPr/>
                    <a:lstStyle/>
                    <a:p>
                      <a:pPr>
                        <a:lnSpc>
                          <a:spcPct val="115000"/>
                        </a:lnSpc>
                        <a:spcAft>
                          <a:spcPts val="1000"/>
                        </a:spcAft>
                      </a:pPr>
                      <a:r>
                        <a:rPr lang="en-GB" sz="1200" dirty="0">
                          <a:effectLst/>
                        </a:rPr>
                        <a:t>Students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4276" marR="34276" marT="0" marB="0" anchor="ctr"/>
                </a:tc>
                <a:tc>
                  <a:txBody>
                    <a:bodyPr/>
                    <a:lstStyle/>
                    <a:p>
                      <a:pPr algn="ctr">
                        <a:lnSpc>
                          <a:spcPct val="115000"/>
                        </a:lnSpc>
                        <a:spcAft>
                          <a:spcPts val="1000"/>
                        </a:spcAft>
                      </a:pPr>
                      <a:r>
                        <a:rPr lang="en-GB" sz="1200">
                          <a:effectLst/>
                        </a:rPr>
                        <a:t>9.09%</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34276" marR="34276" marT="0" marB="0" anchor="ctr"/>
                </a:tc>
                <a:tc>
                  <a:txBody>
                    <a:bodyPr/>
                    <a:lstStyle/>
                    <a:p>
                      <a:pPr algn="ctr">
                        <a:lnSpc>
                          <a:spcPct val="115000"/>
                        </a:lnSpc>
                        <a:spcAft>
                          <a:spcPts val="1000"/>
                        </a:spcAft>
                      </a:pPr>
                      <a:r>
                        <a:rPr lang="en-GB" sz="1200" dirty="0">
                          <a:effectLst/>
                        </a:rPr>
                        <a:t>90.91%</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4276" marR="34276" marT="0" marB="0" anchor="ctr"/>
                </a:tc>
                <a:tc>
                  <a:txBody>
                    <a:bodyPr/>
                    <a:lstStyle/>
                    <a:p>
                      <a:pPr algn="ctr">
                        <a:lnSpc>
                          <a:spcPct val="115000"/>
                        </a:lnSpc>
                        <a:spcAft>
                          <a:spcPts val="1000"/>
                        </a:spcAft>
                      </a:pPr>
                      <a:r>
                        <a:rPr lang="en-GB" sz="1200" dirty="0">
                          <a:effectLst/>
                        </a:rPr>
                        <a:t>0.00%</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4276" marR="34276" marT="0" marB="0" anchor="ctr"/>
                </a:tc>
                <a:tc>
                  <a:txBody>
                    <a:bodyPr/>
                    <a:lstStyle/>
                    <a:p>
                      <a:pPr algn="ctr">
                        <a:lnSpc>
                          <a:spcPct val="115000"/>
                        </a:lnSpc>
                        <a:spcAft>
                          <a:spcPts val="1000"/>
                        </a:spcAft>
                      </a:pPr>
                      <a:r>
                        <a:rPr lang="en-GB" sz="1200" b="1" dirty="0">
                          <a:effectLst/>
                        </a:rPr>
                        <a:t>15.00%</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4276" marR="34276" marT="0" marB="0" anchor="ctr"/>
                </a:tc>
                <a:tc>
                  <a:txBody>
                    <a:bodyPr/>
                    <a:lstStyle/>
                    <a:p>
                      <a:pPr algn="ctr">
                        <a:lnSpc>
                          <a:spcPct val="115000"/>
                        </a:lnSpc>
                        <a:spcAft>
                          <a:spcPts val="1000"/>
                        </a:spcAft>
                      </a:pPr>
                      <a:r>
                        <a:rPr lang="en-GB" sz="1200">
                          <a:effectLst/>
                        </a:rPr>
                        <a:t>85.00%</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34276" marR="34276" marT="0" marB="0" anchor="ctr"/>
                </a:tc>
                <a:tc>
                  <a:txBody>
                    <a:bodyPr/>
                    <a:lstStyle/>
                    <a:p>
                      <a:pPr algn="ctr">
                        <a:lnSpc>
                          <a:spcPct val="115000"/>
                        </a:lnSpc>
                        <a:spcAft>
                          <a:spcPts val="1000"/>
                        </a:spcAft>
                      </a:pPr>
                      <a:r>
                        <a:rPr lang="en-GB" sz="1200" dirty="0">
                          <a:effectLst/>
                        </a:rPr>
                        <a:t>0.00%</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4276" marR="34276" marT="0" marB="0" anchor="ctr"/>
                </a:tc>
                <a:extLst>
                  <a:ext uri="{0D108BD9-81ED-4DB2-BD59-A6C34878D82A}">
                    <a16:rowId xmlns:a16="http://schemas.microsoft.com/office/drawing/2014/main" val="3061121230"/>
                  </a:ext>
                </a:extLst>
              </a:tr>
              <a:tr h="207307">
                <a:tc>
                  <a:txBody>
                    <a:bodyPr/>
                    <a:lstStyle/>
                    <a:p>
                      <a:pPr>
                        <a:lnSpc>
                          <a:spcPct val="115000"/>
                        </a:lnSpc>
                        <a:spcAft>
                          <a:spcPts val="1000"/>
                        </a:spcAft>
                      </a:pPr>
                      <a:r>
                        <a:rPr lang="en-GB" sz="1200" dirty="0">
                          <a:effectLst/>
                        </a:rPr>
                        <a:t>NBT Total</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4276" marR="34276" marT="0" marB="0" anchor="ctr"/>
                </a:tc>
                <a:tc>
                  <a:txBody>
                    <a:bodyPr/>
                    <a:lstStyle/>
                    <a:p>
                      <a:pPr algn="ctr">
                        <a:lnSpc>
                          <a:spcPct val="115000"/>
                        </a:lnSpc>
                        <a:spcAft>
                          <a:spcPts val="1000"/>
                        </a:spcAft>
                      </a:pPr>
                      <a:r>
                        <a:rPr lang="en-GB" sz="1200" dirty="0">
                          <a:effectLst/>
                        </a:rPr>
                        <a:t>19.62%</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4276" marR="34276" marT="0" marB="0" anchor="ctr"/>
                </a:tc>
                <a:tc>
                  <a:txBody>
                    <a:bodyPr/>
                    <a:lstStyle/>
                    <a:p>
                      <a:pPr algn="ctr">
                        <a:lnSpc>
                          <a:spcPct val="115000"/>
                        </a:lnSpc>
                        <a:spcAft>
                          <a:spcPts val="1000"/>
                        </a:spcAft>
                      </a:pPr>
                      <a:r>
                        <a:rPr lang="en-GB" sz="1200" dirty="0">
                          <a:effectLst/>
                        </a:rPr>
                        <a:t>76.12%</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4276" marR="34276" marT="0" marB="0" anchor="ctr"/>
                </a:tc>
                <a:tc>
                  <a:txBody>
                    <a:bodyPr/>
                    <a:lstStyle/>
                    <a:p>
                      <a:pPr algn="ctr">
                        <a:lnSpc>
                          <a:spcPct val="115000"/>
                        </a:lnSpc>
                        <a:spcAft>
                          <a:spcPts val="1000"/>
                        </a:spcAft>
                      </a:pPr>
                      <a:r>
                        <a:rPr lang="en-GB" sz="1200" dirty="0">
                          <a:effectLst/>
                        </a:rPr>
                        <a:t>4.26%</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4276" marR="34276" marT="0" marB="0" anchor="ctr"/>
                </a:tc>
                <a:tc>
                  <a:txBody>
                    <a:bodyPr/>
                    <a:lstStyle/>
                    <a:p>
                      <a:pPr algn="ctr">
                        <a:lnSpc>
                          <a:spcPct val="115000"/>
                        </a:lnSpc>
                        <a:spcAft>
                          <a:spcPts val="1000"/>
                        </a:spcAft>
                      </a:pPr>
                      <a:r>
                        <a:rPr lang="en-GB" sz="1200" b="1" dirty="0">
                          <a:effectLst/>
                        </a:rPr>
                        <a:t>22.86%</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4276" marR="34276" marT="0" marB="0" anchor="ctr"/>
                </a:tc>
                <a:tc>
                  <a:txBody>
                    <a:bodyPr/>
                    <a:lstStyle/>
                    <a:p>
                      <a:pPr algn="ctr">
                        <a:lnSpc>
                          <a:spcPct val="115000"/>
                        </a:lnSpc>
                        <a:spcAft>
                          <a:spcPts val="1000"/>
                        </a:spcAft>
                      </a:pPr>
                      <a:r>
                        <a:rPr lang="en-GB" sz="1200">
                          <a:effectLst/>
                        </a:rPr>
                        <a:t>71.84%</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34276" marR="34276" marT="0" marB="0" anchor="ctr"/>
                </a:tc>
                <a:tc>
                  <a:txBody>
                    <a:bodyPr/>
                    <a:lstStyle/>
                    <a:p>
                      <a:pPr algn="ctr">
                        <a:lnSpc>
                          <a:spcPct val="115000"/>
                        </a:lnSpc>
                        <a:spcAft>
                          <a:spcPts val="1000"/>
                        </a:spcAft>
                      </a:pPr>
                      <a:r>
                        <a:rPr lang="en-GB" sz="1200" dirty="0">
                          <a:effectLst/>
                        </a:rPr>
                        <a:t>5.30%</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4276" marR="34276" marT="0" marB="0" anchor="ctr"/>
                </a:tc>
                <a:extLst>
                  <a:ext uri="{0D108BD9-81ED-4DB2-BD59-A6C34878D82A}">
                    <a16:rowId xmlns:a16="http://schemas.microsoft.com/office/drawing/2014/main" val="1138486029"/>
                  </a:ext>
                </a:extLst>
              </a:tr>
            </a:tbl>
          </a:graphicData>
        </a:graphic>
      </p:graphicFrame>
      <p:sp>
        <p:nvSpPr>
          <p:cNvPr id="11" name="Oval 10">
            <a:extLst>
              <a:ext uri="{FF2B5EF4-FFF2-40B4-BE49-F238E27FC236}">
                <a16:creationId xmlns:a16="http://schemas.microsoft.com/office/drawing/2014/main" id="{10327711-F4BF-747C-4449-22BE4DEF9073}"/>
              </a:ext>
            </a:extLst>
          </p:cNvPr>
          <p:cNvSpPr/>
          <p:nvPr/>
        </p:nvSpPr>
        <p:spPr>
          <a:xfrm>
            <a:off x="4216401" y="1075267"/>
            <a:ext cx="1041400" cy="474980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874303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descr="NHSNBT_logo.jpg">
            <a:extLst>
              <a:ext uri="{FF2B5EF4-FFF2-40B4-BE49-F238E27FC236}">
                <a16:creationId xmlns:a16="http://schemas.microsoft.com/office/drawing/2014/main" id="{5036AE3D-1BED-9247-B63A-68A0B5D991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4463" y="182563"/>
            <a:ext cx="1127125"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390EBE74-DC03-4E5D-8215-7B9E197703BC}"/>
              </a:ext>
            </a:extLst>
          </p:cNvPr>
          <p:cNvPicPr>
            <a:picLocks noChangeAspect="1"/>
          </p:cNvPicPr>
          <p:nvPr/>
        </p:nvPicPr>
        <p:blipFill rotWithShape="1">
          <a:blip r:embed="rId4"/>
          <a:srcRect t="65215" r="3181"/>
          <a:stretch/>
        </p:blipFill>
        <p:spPr>
          <a:xfrm>
            <a:off x="-16933" y="5172471"/>
            <a:ext cx="9245600" cy="541673"/>
          </a:xfrm>
          <a:prstGeom prst="rect">
            <a:avLst/>
          </a:prstGeom>
        </p:spPr>
      </p:pic>
      <p:sp>
        <p:nvSpPr>
          <p:cNvPr id="14" name="TextBox 13">
            <a:extLst>
              <a:ext uri="{FF2B5EF4-FFF2-40B4-BE49-F238E27FC236}">
                <a16:creationId xmlns:a16="http://schemas.microsoft.com/office/drawing/2014/main" id="{8E73DF76-7F41-7CFC-8178-9B81874914B1}"/>
              </a:ext>
            </a:extLst>
          </p:cNvPr>
          <p:cNvSpPr txBox="1"/>
          <p:nvPr/>
        </p:nvSpPr>
        <p:spPr>
          <a:xfrm>
            <a:off x="459090" y="122065"/>
            <a:ext cx="6525910" cy="369332"/>
          </a:xfrm>
          <a:prstGeom prst="rect">
            <a:avLst/>
          </a:prstGeom>
          <a:noFill/>
        </p:spPr>
        <p:txBody>
          <a:bodyPr wrap="square">
            <a:spAutoFit/>
          </a:bodyPr>
          <a:lstStyle/>
          <a:p>
            <a:r>
              <a:rPr lang="en-US" altLang="en-US" b="1" dirty="0">
                <a:solidFill>
                  <a:srgbClr val="005EB8"/>
                </a:solidFill>
                <a:latin typeface="+mn-lt"/>
                <a:cs typeface="Segoe UI" panose="020B0502040204020203" pitchFamily="34" charset="0"/>
              </a:rPr>
              <a:t>Workforce B.A.ME by Division Data</a:t>
            </a:r>
            <a:endParaRPr lang="en-GB" dirty="0">
              <a:latin typeface="+mn-lt"/>
            </a:endParaRPr>
          </a:p>
        </p:txBody>
      </p:sp>
      <p:graphicFrame>
        <p:nvGraphicFramePr>
          <p:cNvPr id="2" name="Table 1">
            <a:extLst>
              <a:ext uri="{FF2B5EF4-FFF2-40B4-BE49-F238E27FC236}">
                <a16:creationId xmlns:a16="http://schemas.microsoft.com/office/drawing/2014/main" id="{F3448C1D-DFF8-CF6E-113E-59281872BFF1}"/>
              </a:ext>
            </a:extLst>
          </p:cNvPr>
          <p:cNvGraphicFramePr>
            <a:graphicFrameLocks noGrp="1"/>
          </p:cNvGraphicFramePr>
          <p:nvPr>
            <p:extLst>
              <p:ext uri="{D42A27DB-BD31-4B8C-83A1-F6EECF244321}">
                <p14:modId xmlns:p14="http://schemas.microsoft.com/office/powerpoint/2010/main" val="3558560516"/>
              </p:ext>
            </p:extLst>
          </p:nvPr>
        </p:nvGraphicFramePr>
        <p:xfrm>
          <a:off x="1035049" y="739622"/>
          <a:ext cx="6076950" cy="4140914"/>
        </p:xfrm>
        <a:graphic>
          <a:graphicData uri="http://schemas.openxmlformats.org/drawingml/2006/table">
            <a:tbl>
              <a:tblPr/>
              <a:tblGrid>
                <a:gridCol w="2061265">
                  <a:extLst>
                    <a:ext uri="{9D8B030D-6E8A-4147-A177-3AD203B41FA5}">
                      <a16:colId xmlns:a16="http://schemas.microsoft.com/office/drawing/2014/main" val="1240814343"/>
                    </a:ext>
                  </a:extLst>
                </a:gridCol>
                <a:gridCol w="1985392">
                  <a:extLst>
                    <a:ext uri="{9D8B030D-6E8A-4147-A177-3AD203B41FA5}">
                      <a16:colId xmlns:a16="http://schemas.microsoft.com/office/drawing/2014/main" val="3662888131"/>
                    </a:ext>
                  </a:extLst>
                </a:gridCol>
                <a:gridCol w="2030293">
                  <a:extLst>
                    <a:ext uri="{9D8B030D-6E8A-4147-A177-3AD203B41FA5}">
                      <a16:colId xmlns:a16="http://schemas.microsoft.com/office/drawing/2014/main" val="4066996289"/>
                    </a:ext>
                  </a:extLst>
                </a:gridCol>
              </a:tblGrid>
              <a:tr h="658841">
                <a:tc>
                  <a:txBody>
                    <a:bodyPr/>
                    <a:lstStyle/>
                    <a:p>
                      <a:pPr algn="ctr" fontAlgn="b"/>
                      <a:r>
                        <a:rPr lang="en-GB" sz="1600" b="1" i="0" u="none" strike="noStrike" dirty="0">
                          <a:solidFill>
                            <a:srgbClr val="FFFFFF"/>
                          </a:solidFill>
                          <a:effectLst/>
                          <a:latin typeface="Arial" panose="020B0604020202020204" pitchFamily="34" charset="0"/>
                          <a:cs typeface="Arial" panose="020B0604020202020204" pitchFamily="34" charset="0"/>
                        </a:rPr>
                        <a:t>Division</a:t>
                      </a:r>
                    </a:p>
                  </a:txBody>
                  <a:tcPr marL="6169" marR="6169" marT="6169" marB="0" anchor="b">
                    <a:lnL>
                      <a:noFill/>
                    </a:lnL>
                    <a:lnR w="6350" cap="flat" cmpd="sng" algn="ctr">
                      <a:solidFill>
                        <a:srgbClr val="AEAAAA"/>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FCE4D6"/>
                      </a:solidFill>
                      <a:prstDash val="solid"/>
                      <a:round/>
                      <a:headEnd type="none" w="med" len="med"/>
                      <a:tailEnd type="none" w="med" len="med"/>
                    </a:lnB>
                    <a:solidFill>
                      <a:srgbClr val="00B050"/>
                    </a:solidFill>
                  </a:tcPr>
                </a:tc>
                <a:tc>
                  <a:txBody>
                    <a:bodyPr/>
                    <a:lstStyle/>
                    <a:p>
                      <a:pPr algn="ctr" fontAlgn="b"/>
                      <a:r>
                        <a:rPr lang="en-GB" sz="1600" b="1" i="0" u="none" strike="noStrike" dirty="0">
                          <a:solidFill>
                            <a:srgbClr val="FFFFFF"/>
                          </a:solidFill>
                          <a:effectLst/>
                          <a:latin typeface="Ariel"/>
                        </a:rPr>
                        <a:t>B.A.ME  2023 %</a:t>
                      </a:r>
                    </a:p>
                  </a:txBody>
                  <a:tcPr marL="6169" marR="6169" marT="6169" marB="0" anchor="b">
                    <a:lnL w="6350" cap="flat" cmpd="sng" algn="ctr">
                      <a:solidFill>
                        <a:srgbClr val="AEAAAA"/>
                      </a:solidFill>
                      <a:prstDash val="solid"/>
                      <a:round/>
                      <a:headEnd type="none" w="med" len="med"/>
                      <a:tailEnd type="none" w="med" len="med"/>
                    </a:lnL>
                    <a:lnR>
                      <a:noFill/>
                    </a:lnR>
                    <a:lnT w="6350" cap="flat" cmpd="sng" algn="ctr">
                      <a:solidFill>
                        <a:srgbClr val="C65911"/>
                      </a:solidFill>
                      <a:prstDash val="solid"/>
                      <a:round/>
                      <a:headEnd type="none" w="med" len="med"/>
                      <a:tailEnd type="none" w="med" len="med"/>
                    </a:lnT>
                    <a:lnB w="6350" cap="flat" cmpd="sng" algn="ctr">
                      <a:solidFill>
                        <a:srgbClr val="FCE4D6"/>
                      </a:solidFill>
                      <a:prstDash val="solid"/>
                      <a:round/>
                      <a:headEnd type="none" w="med" len="med"/>
                      <a:tailEnd type="none" w="med" len="med"/>
                    </a:lnB>
                    <a:solidFill>
                      <a:srgbClr val="00B050"/>
                    </a:solidFill>
                  </a:tcPr>
                </a:tc>
                <a:tc>
                  <a:txBody>
                    <a:bodyPr/>
                    <a:lstStyle/>
                    <a:p>
                      <a:pPr algn="ctr" fontAlgn="b"/>
                      <a:r>
                        <a:rPr lang="en-GB" sz="1600" b="1" i="0" u="none" strike="noStrike" dirty="0">
                          <a:solidFill>
                            <a:srgbClr val="FFFFFF"/>
                          </a:solidFill>
                          <a:effectLst/>
                          <a:latin typeface="Ariel"/>
                        </a:rPr>
                        <a:t>B.A.ME 2022 %</a:t>
                      </a:r>
                    </a:p>
                  </a:txBody>
                  <a:tcPr marL="6169" marR="6169" marT="6169" marB="0" anchor="b">
                    <a:lnL w="6350" cap="flat" cmpd="sng" algn="ctr">
                      <a:noFill/>
                      <a:prstDash val="solid"/>
                      <a:round/>
                      <a:headEnd type="none" w="med" len="med"/>
                      <a:tailEnd type="none" w="med" len="med"/>
                    </a:lnL>
                    <a:lnR>
                      <a:noFill/>
                    </a:lnR>
                    <a:lnT w="6350" cap="flat" cmpd="sng" algn="ctr">
                      <a:solidFill>
                        <a:srgbClr val="C65911"/>
                      </a:solidFill>
                      <a:prstDash val="solid"/>
                      <a:round/>
                      <a:headEnd type="none" w="med" len="med"/>
                      <a:tailEnd type="none" w="med" len="med"/>
                    </a:lnT>
                    <a:lnB w="6350" cap="flat" cmpd="sng" algn="ctr">
                      <a:solidFill>
                        <a:srgbClr val="FCE4D6"/>
                      </a:solidFill>
                      <a:prstDash val="solid"/>
                      <a:round/>
                      <a:headEnd type="none" w="med" len="med"/>
                      <a:tailEnd type="none" w="med" len="med"/>
                    </a:lnB>
                    <a:solidFill>
                      <a:srgbClr val="00B050"/>
                    </a:solidFill>
                  </a:tcPr>
                </a:tc>
                <a:extLst>
                  <a:ext uri="{0D108BD9-81ED-4DB2-BD59-A6C34878D82A}">
                    <a16:rowId xmlns:a16="http://schemas.microsoft.com/office/drawing/2014/main" val="2722255745"/>
                  </a:ext>
                </a:extLst>
              </a:tr>
              <a:tr h="401666">
                <a:tc>
                  <a:txBody>
                    <a:bodyPr/>
                    <a:lstStyle/>
                    <a:p>
                      <a:pPr algn="ctr" fontAlgn="b"/>
                      <a:r>
                        <a:rPr lang="en-GB" sz="1600" b="1" i="0" u="none" strike="noStrike" dirty="0">
                          <a:solidFill>
                            <a:srgbClr val="000000"/>
                          </a:solidFill>
                          <a:effectLst/>
                          <a:latin typeface="Arial" panose="020B0604020202020204" pitchFamily="34" charset="0"/>
                          <a:cs typeface="Arial" panose="020B0604020202020204" pitchFamily="34" charset="0"/>
                        </a:rPr>
                        <a:t>ASCR</a:t>
                      </a:r>
                    </a:p>
                  </a:txBody>
                  <a:tcPr marL="6169" marR="6169" marT="6169" marB="0" anchor="b">
                    <a:lnL>
                      <a:noFill/>
                    </a:lnL>
                    <a:lnR w="6350" cap="flat" cmpd="sng" algn="ctr">
                      <a:solidFill>
                        <a:srgbClr val="AEAAAA"/>
                      </a:solidFill>
                      <a:prstDash val="solid"/>
                      <a:round/>
                      <a:headEnd type="none" w="med" len="med"/>
                      <a:tailEnd type="none" w="med" len="med"/>
                    </a:lnR>
                    <a:lnT w="6350" cap="flat" cmpd="sng" algn="ctr">
                      <a:solidFill>
                        <a:srgbClr val="FCE4D6"/>
                      </a:solidFill>
                      <a:prstDash val="solid"/>
                      <a:round/>
                      <a:headEnd type="none" w="med" len="med"/>
                      <a:tailEnd type="none" w="med" len="med"/>
                    </a:lnT>
                    <a:lnB w="6350" cap="flat" cmpd="sng" algn="ctr">
                      <a:solidFill>
                        <a:srgbClr val="FCE4D6"/>
                      </a:solidFill>
                      <a:prstDash val="solid"/>
                      <a:round/>
                      <a:headEnd type="none" w="med" len="med"/>
                      <a:tailEnd type="none" w="med" len="med"/>
                    </a:lnB>
                  </a:tcPr>
                </a:tc>
                <a:tc>
                  <a:txBody>
                    <a:bodyPr/>
                    <a:lstStyle/>
                    <a:p>
                      <a:pPr algn="ctr" fontAlgn="b"/>
                      <a:r>
                        <a:rPr lang="en-GB" sz="1600" b="1" i="0" u="none" strike="noStrike" dirty="0">
                          <a:solidFill>
                            <a:srgbClr val="000000"/>
                          </a:solidFill>
                          <a:effectLst/>
                          <a:latin typeface="+mn-lt"/>
                        </a:rPr>
                        <a:t>26.9%</a:t>
                      </a:r>
                    </a:p>
                  </a:txBody>
                  <a:tcPr marL="6350" marR="6350" marT="6350" marB="0" anchor="b">
                    <a:lnL w="6350" cap="flat" cmpd="sng" algn="ctr">
                      <a:solidFill>
                        <a:srgbClr val="AEAAAA"/>
                      </a:solidFill>
                      <a:prstDash val="solid"/>
                      <a:round/>
                      <a:headEnd type="none" w="med" len="med"/>
                      <a:tailEnd type="none" w="med" len="med"/>
                    </a:lnL>
                    <a:lnR>
                      <a:noFill/>
                    </a:lnR>
                    <a:lnT w="6350" cap="flat" cmpd="sng" algn="ctr">
                      <a:solidFill>
                        <a:srgbClr val="FCE4D6"/>
                      </a:solidFill>
                      <a:prstDash val="solid"/>
                      <a:round/>
                      <a:headEnd type="none" w="med" len="med"/>
                      <a:tailEnd type="none" w="med" len="med"/>
                    </a:lnT>
                    <a:lnB w="6350" cap="flat" cmpd="sng" algn="ctr">
                      <a:solidFill>
                        <a:srgbClr val="FCE4D6"/>
                      </a:solidFill>
                      <a:prstDash val="solid"/>
                      <a:round/>
                      <a:headEnd type="none" w="med" len="med"/>
                      <a:tailEnd type="none" w="med" len="med"/>
                    </a:lnB>
                  </a:tcPr>
                </a:tc>
                <a:tc>
                  <a:txBody>
                    <a:bodyPr/>
                    <a:lstStyle/>
                    <a:p>
                      <a:pPr algn="ctr" fontAlgn="b"/>
                      <a:r>
                        <a:rPr lang="en-GB" sz="1600" b="0" i="0" u="none" strike="noStrike" dirty="0">
                          <a:solidFill>
                            <a:srgbClr val="000000"/>
                          </a:solidFill>
                          <a:effectLst/>
                          <a:latin typeface="+mn-lt"/>
                        </a:rPr>
                        <a:t>22.7%</a:t>
                      </a:r>
                    </a:p>
                  </a:txBody>
                  <a:tcPr marL="6350" marR="6350" marT="6350" marB="0" anchor="b">
                    <a:lnL w="6350" cap="flat" cmpd="sng" algn="ctr">
                      <a:noFill/>
                      <a:prstDash val="solid"/>
                      <a:round/>
                      <a:headEnd type="none" w="med" len="med"/>
                      <a:tailEnd type="none" w="med" len="med"/>
                    </a:lnL>
                    <a:lnR>
                      <a:noFill/>
                    </a:lnR>
                    <a:lnT w="6350" cap="flat" cmpd="sng" algn="ctr">
                      <a:solidFill>
                        <a:srgbClr val="FCE4D6"/>
                      </a:solidFill>
                      <a:prstDash val="solid"/>
                      <a:round/>
                      <a:headEnd type="none" w="med" len="med"/>
                      <a:tailEnd type="none" w="med" len="med"/>
                    </a:lnT>
                    <a:lnB w="6350" cap="flat" cmpd="sng" algn="ctr">
                      <a:solidFill>
                        <a:srgbClr val="FCE4D6"/>
                      </a:solidFill>
                      <a:prstDash val="solid"/>
                      <a:round/>
                      <a:headEnd type="none" w="med" len="med"/>
                      <a:tailEnd type="none" w="med" len="med"/>
                    </a:lnB>
                  </a:tcPr>
                </a:tc>
                <a:extLst>
                  <a:ext uri="{0D108BD9-81ED-4DB2-BD59-A6C34878D82A}">
                    <a16:rowId xmlns:a16="http://schemas.microsoft.com/office/drawing/2014/main" val="2728616892"/>
                  </a:ext>
                </a:extLst>
              </a:tr>
              <a:tr h="401666">
                <a:tc>
                  <a:txBody>
                    <a:bodyPr/>
                    <a:lstStyle/>
                    <a:p>
                      <a:pPr algn="ctr" fontAlgn="b"/>
                      <a:r>
                        <a:rPr lang="en-GB" sz="1600" b="1" i="0" u="none" strike="noStrike" dirty="0">
                          <a:solidFill>
                            <a:srgbClr val="000000"/>
                          </a:solidFill>
                          <a:effectLst/>
                          <a:latin typeface="Arial" panose="020B0604020202020204" pitchFamily="34" charset="0"/>
                          <a:cs typeface="Arial" panose="020B0604020202020204" pitchFamily="34" charset="0"/>
                        </a:rPr>
                        <a:t>CCS</a:t>
                      </a:r>
                    </a:p>
                  </a:txBody>
                  <a:tcPr marL="6169" marR="6169" marT="6169" marB="0" anchor="b">
                    <a:lnL>
                      <a:noFill/>
                    </a:lnL>
                    <a:lnR w="6350" cap="flat" cmpd="sng" algn="ctr">
                      <a:solidFill>
                        <a:srgbClr val="AEAAAA"/>
                      </a:solidFill>
                      <a:prstDash val="solid"/>
                      <a:round/>
                      <a:headEnd type="none" w="med" len="med"/>
                      <a:tailEnd type="none" w="med" len="med"/>
                    </a:lnR>
                    <a:lnT w="6350" cap="flat" cmpd="sng" algn="ctr">
                      <a:solidFill>
                        <a:srgbClr val="FCE4D6"/>
                      </a:solidFill>
                      <a:prstDash val="solid"/>
                      <a:round/>
                      <a:headEnd type="none" w="med" len="med"/>
                      <a:tailEnd type="none" w="med" len="med"/>
                    </a:lnT>
                    <a:lnB w="6350" cap="flat" cmpd="sng" algn="ctr">
                      <a:solidFill>
                        <a:srgbClr val="FCE4D6"/>
                      </a:solidFill>
                      <a:prstDash val="solid"/>
                      <a:round/>
                      <a:headEnd type="none" w="med" len="med"/>
                      <a:tailEnd type="none" w="med" len="med"/>
                    </a:lnB>
                  </a:tcPr>
                </a:tc>
                <a:tc>
                  <a:txBody>
                    <a:bodyPr/>
                    <a:lstStyle/>
                    <a:p>
                      <a:pPr algn="ctr" fontAlgn="b"/>
                      <a:r>
                        <a:rPr lang="en-GB" sz="1600" b="1" i="0" u="none" strike="noStrike" dirty="0">
                          <a:solidFill>
                            <a:srgbClr val="000000"/>
                          </a:solidFill>
                          <a:effectLst/>
                          <a:latin typeface="+mn-lt"/>
                        </a:rPr>
                        <a:t>15.8%</a:t>
                      </a:r>
                    </a:p>
                  </a:txBody>
                  <a:tcPr marL="6350" marR="6350" marT="6350" marB="0" anchor="b">
                    <a:lnL w="6350" cap="flat" cmpd="sng" algn="ctr">
                      <a:solidFill>
                        <a:srgbClr val="AEAAAA"/>
                      </a:solidFill>
                      <a:prstDash val="solid"/>
                      <a:round/>
                      <a:headEnd type="none" w="med" len="med"/>
                      <a:tailEnd type="none" w="med" len="med"/>
                    </a:lnL>
                    <a:lnR>
                      <a:noFill/>
                    </a:lnR>
                    <a:lnT w="6350" cap="flat" cmpd="sng" algn="ctr">
                      <a:solidFill>
                        <a:srgbClr val="FCE4D6"/>
                      </a:solidFill>
                      <a:prstDash val="solid"/>
                      <a:round/>
                      <a:headEnd type="none" w="med" len="med"/>
                      <a:tailEnd type="none" w="med" len="med"/>
                    </a:lnT>
                    <a:lnB w="6350" cap="flat" cmpd="sng" algn="ctr">
                      <a:solidFill>
                        <a:srgbClr val="FCE4D6"/>
                      </a:solidFill>
                      <a:prstDash val="solid"/>
                      <a:round/>
                      <a:headEnd type="none" w="med" len="med"/>
                      <a:tailEnd type="none" w="med" len="med"/>
                    </a:lnB>
                  </a:tcPr>
                </a:tc>
                <a:tc>
                  <a:txBody>
                    <a:bodyPr/>
                    <a:lstStyle/>
                    <a:p>
                      <a:pPr algn="ctr" fontAlgn="b"/>
                      <a:r>
                        <a:rPr lang="en-GB" sz="1600" b="0" i="0" u="none" strike="noStrike" dirty="0">
                          <a:solidFill>
                            <a:srgbClr val="000000"/>
                          </a:solidFill>
                          <a:effectLst/>
                          <a:latin typeface="+mn-lt"/>
                        </a:rPr>
                        <a:t>12.8%</a:t>
                      </a:r>
                    </a:p>
                  </a:txBody>
                  <a:tcPr marL="6350" marR="6350" marT="6350" marB="0" anchor="b">
                    <a:lnL w="6350" cap="flat" cmpd="sng" algn="ctr">
                      <a:noFill/>
                      <a:prstDash val="solid"/>
                      <a:round/>
                      <a:headEnd type="none" w="med" len="med"/>
                      <a:tailEnd type="none" w="med" len="med"/>
                    </a:lnL>
                    <a:lnR>
                      <a:noFill/>
                    </a:lnR>
                    <a:lnT w="6350" cap="flat" cmpd="sng" algn="ctr">
                      <a:solidFill>
                        <a:srgbClr val="FCE4D6"/>
                      </a:solidFill>
                      <a:prstDash val="solid"/>
                      <a:round/>
                      <a:headEnd type="none" w="med" len="med"/>
                      <a:tailEnd type="none" w="med" len="med"/>
                    </a:lnT>
                    <a:lnB w="6350" cap="flat" cmpd="sng" algn="ctr">
                      <a:solidFill>
                        <a:srgbClr val="FCE4D6"/>
                      </a:solidFill>
                      <a:prstDash val="solid"/>
                      <a:round/>
                      <a:headEnd type="none" w="med" len="med"/>
                      <a:tailEnd type="none" w="med" len="med"/>
                    </a:lnB>
                  </a:tcPr>
                </a:tc>
                <a:extLst>
                  <a:ext uri="{0D108BD9-81ED-4DB2-BD59-A6C34878D82A}">
                    <a16:rowId xmlns:a16="http://schemas.microsoft.com/office/drawing/2014/main" val="1279282947"/>
                  </a:ext>
                </a:extLst>
              </a:tr>
              <a:tr h="401666">
                <a:tc>
                  <a:txBody>
                    <a:bodyPr/>
                    <a:lstStyle/>
                    <a:p>
                      <a:pPr algn="ctr" fontAlgn="b"/>
                      <a:r>
                        <a:rPr lang="en-GB" sz="1600" b="1" i="0" u="none" strike="noStrike" dirty="0">
                          <a:solidFill>
                            <a:srgbClr val="000000"/>
                          </a:solidFill>
                          <a:effectLst/>
                          <a:latin typeface="Arial" panose="020B0604020202020204" pitchFamily="34" charset="0"/>
                          <a:cs typeface="Arial" panose="020B0604020202020204" pitchFamily="34" charset="0"/>
                        </a:rPr>
                        <a:t>Medicine</a:t>
                      </a:r>
                    </a:p>
                  </a:txBody>
                  <a:tcPr marL="6169" marR="6169" marT="6169" marB="0" anchor="b">
                    <a:lnL>
                      <a:noFill/>
                    </a:lnL>
                    <a:lnR w="6350" cap="flat" cmpd="sng" algn="ctr">
                      <a:solidFill>
                        <a:srgbClr val="AEAAAA"/>
                      </a:solidFill>
                      <a:prstDash val="solid"/>
                      <a:round/>
                      <a:headEnd type="none" w="med" len="med"/>
                      <a:tailEnd type="none" w="med" len="med"/>
                    </a:lnR>
                    <a:lnT w="6350" cap="flat" cmpd="sng" algn="ctr">
                      <a:solidFill>
                        <a:srgbClr val="FCE4D6"/>
                      </a:solidFill>
                      <a:prstDash val="solid"/>
                      <a:round/>
                      <a:headEnd type="none" w="med" len="med"/>
                      <a:tailEnd type="none" w="med" len="med"/>
                    </a:lnT>
                    <a:lnB w="6350" cap="flat" cmpd="sng" algn="ctr">
                      <a:solidFill>
                        <a:srgbClr val="FCE4D6"/>
                      </a:solidFill>
                      <a:prstDash val="solid"/>
                      <a:round/>
                      <a:headEnd type="none" w="med" len="med"/>
                      <a:tailEnd type="none" w="med" len="med"/>
                    </a:lnB>
                  </a:tcPr>
                </a:tc>
                <a:tc>
                  <a:txBody>
                    <a:bodyPr/>
                    <a:lstStyle/>
                    <a:p>
                      <a:pPr algn="ctr" fontAlgn="b"/>
                      <a:r>
                        <a:rPr lang="en-GB" sz="1600" b="1" i="0" u="none" strike="noStrike" dirty="0">
                          <a:solidFill>
                            <a:srgbClr val="000000"/>
                          </a:solidFill>
                          <a:effectLst/>
                          <a:latin typeface="+mn-lt"/>
                        </a:rPr>
                        <a:t>28.9%</a:t>
                      </a:r>
                    </a:p>
                  </a:txBody>
                  <a:tcPr marL="6350" marR="6350" marT="6350" marB="0" anchor="b">
                    <a:lnL w="6350" cap="flat" cmpd="sng" algn="ctr">
                      <a:solidFill>
                        <a:srgbClr val="AEAAAA"/>
                      </a:solidFill>
                      <a:prstDash val="solid"/>
                      <a:round/>
                      <a:headEnd type="none" w="med" len="med"/>
                      <a:tailEnd type="none" w="med" len="med"/>
                    </a:lnL>
                    <a:lnR>
                      <a:noFill/>
                    </a:lnR>
                    <a:lnT w="6350" cap="flat" cmpd="sng" algn="ctr">
                      <a:solidFill>
                        <a:srgbClr val="FCE4D6"/>
                      </a:solidFill>
                      <a:prstDash val="solid"/>
                      <a:round/>
                      <a:headEnd type="none" w="med" len="med"/>
                      <a:tailEnd type="none" w="med" len="med"/>
                    </a:lnT>
                    <a:lnB w="6350" cap="flat" cmpd="sng" algn="ctr">
                      <a:solidFill>
                        <a:srgbClr val="FCE4D6"/>
                      </a:solidFill>
                      <a:prstDash val="solid"/>
                      <a:round/>
                      <a:headEnd type="none" w="med" len="med"/>
                      <a:tailEnd type="none" w="med" len="med"/>
                    </a:lnB>
                  </a:tcPr>
                </a:tc>
                <a:tc>
                  <a:txBody>
                    <a:bodyPr/>
                    <a:lstStyle/>
                    <a:p>
                      <a:pPr algn="ctr" fontAlgn="b"/>
                      <a:r>
                        <a:rPr lang="en-GB" sz="1600" b="0" i="0" u="none" strike="noStrike" dirty="0">
                          <a:solidFill>
                            <a:srgbClr val="000000"/>
                          </a:solidFill>
                          <a:effectLst/>
                          <a:latin typeface="Arial" panose="020B0604020202020204" pitchFamily="34" charset="0"/>
                          <a:cs typeface="Arial" panose="020B0604020202020204" pitchFamily="34" charset="0"/>
                        </a:rPr>
                        <a:t>24.9%</a:t>
                      </a:r>
                    </a:p>
                  </a:txBody>
                  <a:tcPr marL="6350" marR="6350" marT="6350" marB="0" anchor="b">
                    <a:lnL w="6350" cap="flat" cmpd="sng" algn="ctr">
                      <a:noFill/>
                      <a:prstDash val="solid"/>
                      <a:round/>
                      <a:headEnd type="none" w="med" len="med"/>
                      <a:tailEnd type="none" w="med" len="med"/>
                    </a:lnL>
                    <a:lnR>
                      <a:noFill/>
                    </a:lnR>
                    <a:lnT w="6350" cap="flat" cmpd="sng" algn="ctr">
                      <a:solidFill>
                        <a:srgbClr val="FCE4D6"/>
                      </a:solidFill>
                      <a:prstDash val="solid"/>
                      <a:round/>
                      <a:headEnd type="none" w="med" len="med"/>
                      <a:tailEnd type="none" w="med" len="med"/>
                    </a:lnT>
                    <a:lnB w="6350" cap="flat" cmpd="sng" algn="ctr">
                      <a:solidFill>
                        <a:srgbClr val="FCE4D6"/>
                      </a:solidFill>
                      <a:prstDash val="solid"/>
                      <a:round/>
                      <a:headEnd type="none" w="med" len="med"/>
                      <a:tailEnd type="none" w="med" len="med"/>
                    </a:lnB>
                  </a:tcPr>
                </a:tc>
                <a:extLst>
                  <a:ext uri="{0D108BD9-81ED-4DB2-BD59-A6C34878D82A}">
                    <a16:rowId xmlns:a16="http://schemas.microsoft.com/office/drawing/2014/main" val="3442423647"/>
                  </a:ext>
                </a:extLst>
              </a:tr>
              <a:tr h="401666">
                <a:tc>
                  <a:txBody>
                    <a:bodyPr/>
                    <a:lstStyle/>
                    <a:p>
                      <a:pPr algn="ctr" fontAlgn="b"/>
                      <a:r>
                        <a:rPr lang="en-GB" sz="1600" b="1" i="0" u="none" strike="noStrike" dirty="0">
                          <a:solidFill>
                            <a:srgbClr val="000000"/>
                          </a:solidFill>
                          <a:effectLst/>
                          <a:latin typeface="Arial" panose="020B0604020202020204" pitchFamily="34" charset="0"/>
                          <a:cs typeface="Arial" panose="020B0604020202020204" pitchFamily="34" charset="0"/>
                        </a:rPr>
                        <a:t>NSMK</a:t>
                      </a:r>
                    </a:p>
                  </a:txBody>
                  <a:tcPr marL="6169" marR="6169" marT="6169" marB="0" anchor="b">
                    <a:lnL>
                      <a:noFill/>
                    </a:lnL>
                    <a:lnR w="6350" cap="flat" cmpd="sng" algn="ctr">
                      <a:solidFill>
                        <a:srgbClr val="AEAAAA"/>
                      </a:solidFill>
                      <a:prstDash val="solid"/>
                      <a:round/>
                      <a:headEnd type="none" w="med" len="med"/>
                      <a:tailEnd type="none" w="med" len="med"/>
                    </a:lnR>
                    <a:lnT w="6350" cap="flat" cmpd="sng" algn="ctr">
                      <a:solidFill>
                        <a:srgbClr val="FCE4D6"/>
                      </a:solidFill>
                      <a:prstDash val="solid"/>
                      <a:round/>
                      <a:headEnd type="none" w="med" len="med"/>
                      <a:tailEnd type="none" w="med" len="med"/>
                    </a:lnT>
                    <a:lnB w="6350" cap="flat" cmpd="sng" algn="ctr">
                      <a:solidFill>
                        <a:srgbClr val="FCE4D6"/>
                      </a:solidFill>
                      <a:prstDash val="solid"/>
                      <a:round/>
                      <a:headEnd type="none" w="med" len="med"/>
                      <a:tailEnd type="none" w="med" len="med"/>
                    </a:lnB>
                  </a:tcPr>
                </a:tc>
                <a:tc>
                  <a:txBody>
                    <a:bodyPr/>
                    <a:lstStyle/>
                    <a:p>
                      <a:pPr algn="ctr" fontAlgn="b"/>
                      <a:r>
                        <a:rPr lang="en-GB" sz="1600" b="1" i="0" u="none" strike="noStrike" dirty="0">
                          <a:solidFill>
                            <a:srgbClr val="000000"/>
                          </a:solidFill>
                          <a:effectLst/>
                          <a:latin typeface="+mn-lt"/>
                        </a:rPr>
                        <a:t>24.8%</a:t>
                      </a:r>
                    </a:p>
                  </a:txBody>
                  <a:tcPr marL="6350" marR="6350" marT="6350" marB="0" anchor="b">
                    <a:lnL w="6350" cap="flat" cmpd="sng" algn="ctr">
                      <a:solidFill>
                        <a:srgbClr val="AEAAAA"/>
                      </a:solidFill>
                      <a:prstDash val="solid"/>
                      <a:round/>
                      <a:headEnd type="none" w="med" len="med"/>
                      <a:tailEnd type="none" w="med" len="med"/>
                    </a:lnL>
                    <a:lnR>
                      <a:noFill/>
                    </a:lnR>
                    <a:lnT w="6350" cap="flat" cmpd="sng" algn="ctr">
                      <a:solidFill>
                        <a:srgbClr val="FCE4D6"/>
                      </a:solidFill>
                      <a:prstDash val="solid"/>
                      <a:round/>
                      <a:headEnd type="none" w="med" len="med"/>
                      <a:tailEnd type="none" w="med" len="med"/>
                    </a:lnT>
                    <a:lnB w="6350" cap="flat" cmpd="sng" algn="ctr">
                      <a:solidFill>
                        <a:srgbClr val="FCE4D6"/>
                      </a:solidFill>
                      <a:prstDash val="solid"/>
                      <a:round/>
                      <a:headEnd type="none" w="med" len="med"/>
                      <a:tailEnd type="none" w="med" len="med"/>
                    </a:lnB>
                  </a:tcPr>
                </a:tc>
                <a:tc>
                  <a:txBody>
                    <a:bodyPr/>
                    <a:lstStyle/>
                    <a:p>
                      <a:pPr algn="ctr" fontAlgn="b"/>
                      <a:r>
                        <a:rPr lang="en-GB" sz="1600" b="0" i="0" u="none" strike="noStrike" dirty="0">
                          <a:solidFill>
                            <a:srgbClr val="000000"/>
                          </a:solidFill>
                          <a:effectLst/>
                          <a:latin typeface="+mj-lt"/>
                        </a:rPr>
                        <a:t>21.3%</a:t>
                      </a:r>
                    </a:p>
                  </a:txBody>
                  <a:tcPr marL="6350" marR="6350" marT="6350" marB="0" anchor="b">
                    <a:lnL w="6350" cap="flat" cmpd="sng" algn="ctr">
                      <a:noFill/>
                      <a:prstDash val="solid"/>
                      <a:round/>
                      <a:headEnd type="none" w="med" len="med"/>
                      <a:tailEnd type="none" w="med" len="med"/>
                    </a:lnL>
                    <a:lnR>
                      <a:noFill/>
                    </a:lnR>
                    <a:lnT w="6350" cap="flat" cmpd="sng" algn="ctr">
                      <a:solidFill>
                        <a:srgbClr val="FCE4D6"/>
                      </a:solidFill>
                      <a:prstDash val="solid"/>
                      <a:round/>
                      <a:headEnd type="none" w="med" len="med"/>
                      <a:tailEnd type="none" w="med" len="med"/>
                    </a:lnT>
                    <a:lnB w="6350" cap="flat" cmpd="sng" algn="ctr">
                      <a:solidFill>
                        <a:srgbClr val="FCE4D6"/>
                      </a:solidFill>
                      <a:prstDash val="solid"/>
                      <a:round/>
                      <a:headEnd type="none" w="med" len="med"/>
                      <a:tailEnd type="none" w="med" len="med"/>
                    </a:lnB>
                  </a:tcPr>
                </a:tc>
                <a:extLst>
                  <a:ext uri="{0D108BD9-81ED-4DB2-BD59-A6C34878D82A}">
                    <a16:rowId xmlns:a16="http://schemas.microsoft.com/office/drawing/2014/main" val="3083098007"/>
                  </a:ext>
                </a:extLst>
              </a:tr>
              <a:tr h="401666">
                <a:tc>
                  <a:txBody>
                    <a:bodyPr/>
                    <a:lstStyle/>
                    <a:p>
                      <a:pPr algn="ctr" fontAlgn="b"/>
                      <a:r>
                        <a:rPr lang="en-GB" sz="1600" b="1" i="0" u="none" strike="noStrike" dirty="0">
                          <a:solidFill>
                            <a:srgbClr val="000000"/>
                          </a:solidFill>
                          <a:effectLst/>
                          <a:latin typeface="Arial" panose="020B0604020202020204" pitchFamily="34" charset="0"/>
                          <a:cs typeface="Arial" panose="020B0604020202020204" pitchFamily="34" charset="0"/>
                        </a:rPr>
                        <a:t>WCH</a:t>
                      </a:r>
                    </a:p>
                  </a:txBody>
                  <a:tcPr marL="6169" marR="6169" marT="6169" marB="0" anchor="b">
                    <a:lnL>
                      <a:noFill/>
                    </a:lnL>
                    <a:lnR w="6350" cap="flat" cmpd="sng" algn="ctr">
                      <a:solidFill>
                        <a:srgbClr val="AEAAAA"/>
                      </a:solidFill>
                      <a:prstDash val="solid"/>
                      <a:round/>
                      <a:headEnd type="none" w="med" len="med"/>
                      <a:tailEnd type="none" w="med" len="med"/>
                    </a:lnR>
                    <a:lnT w="6350" cap="flat" cmpd="sng" algn="ctr">
                      <a:solidFill>
                        <a:srgbClr val="FCE4D6"/>
                      </a:solidFill>
                      <a:prstDash val="solid"/>
                      <a:round/>
                      <a:headEnd type="none" w="med" len="med"/>
                      <a:tailEnd type="none" w="med" len="med"/>
                    </a:lnT>
                    <a:lnB w="6350" cap="flat" cmpd="sng" algn="ctr">
                      <a:solidFill>
                        <a:srgbClr val="FCE4D6"/>
                      </a:solidFill>
                      <a:prstDash val="solid"/>
                      <a:round/>
                      <a:headEnd type="none" w="med" len="med"/>
                      <a:tailEnd type="none" w="med" len="med"/>
                    </a:lnB>
                  </a:tcPr>
                </a:tc>
                <a:tc>
                  <a:txBody>
                    <a:bodyPr/>
                    <a:lstStyle/>
                    <a:p>
                      <a:pPr algn="ctr" fontAlgn="b"/>
                      <a:r>
                        <a:rPr lang="en-GB" sz="1600" b="1" i="0" u="none" strike="noStrike" dirty="0">
                          <a:solidFill>
                            <a:srgbClr val="000000"/>
                          </a:solidFill>
                          <a:effectLst/>
                          <a:latin typeface="Arial" panose="020B0604020202020204" pitchFamily="34" charset="0"/>
                          <a:cs typeface="Arial" panose="020B0604020202020204" pitchFamily="34" charset="0"/>
                        </a:rPr>
                        <a:t>8.3%</a:t>
                      </a:r>
                    </a:p>
                  </a:txBody>
                  <a:tcPr marL="6350" marR="6350" marT="6350" marB="0" anchor="b">
                    <a:lnL w="6350" cap="flat" cmpd="sng" algn="ctr">
                      <a:solidFill>
                        <a:srgbClr val="AEAAAA"/>
                      </a:solidFill>
                      <a:prstDash val="solid"/>
                      <a:round/>
                      <a:headEnd type="none" w="med" len="med"/>
                      <a:tailEnd type="none" w="med" len="med"/>
                    </a:lnL>
                    <a:lnR>
                      <a:noFill/>
                    </a:lnR>
                    <a:lnT w="6350" cap="flat" cmpd="sng" algn="ctr">
                      <a:solidFill>
                        <a:srgbClr val="FCE4D6"/>
                      </a:solidFill>
                      <a:prstDash val="solid"/>
                      <a:round/>
                      <a:headEnd type="none" w="med" len="med"/>
                      <a:tailEnd type="none" w="med" len="med"/>
                    </a:lnT>
                    <a:lnB w="6350" cap="flat" cmpd="sng" algn="ctr">
                      <a:solidFill>
                        <a:srgbClr val="FCE4D6"/>
                      </a:solidFill>
                      <a:prstDash val="solid"/>
                      <a:round/>
                      <a:headEnd type="none" w="med" len="med"/>
                      <a:tailEnd type="none" w="med" len="med"/>
                    </a:lnB>
                  </a:tcPr>
                </a:tc>
                <a:tc>
                  <a:txBody>
                    <a:bodyPr/>
                    <a:lstStyle/>
                    <a:p>
                      <a:pPr algn="ctr" fontAlgn="b"/>
                      <a:r>
                        <a:rPr lang="en-GB" sz="1600" b="0" i="0" u="none" strike="noStrike" dirty="0">
                          <a:solidFill>
                            <a:srgbClr val="000000"/>
                          </a:solidFill>
                          <a:effectLst/>
                          <a:latin typeface="+mj-lt"/>
                        </a:rPr>
                        <a:t>8.2%</a:t>
                      </a:r>
                    </a:p>
                  </a:txBody>
                  <a:tcPr marL="6350" marR="6350" marT="6350" marB="0" anchor="b">
                    <a:lnL w="6350" cap="flat" cmpd="sng" algn="ctr">
                      <a:noFill/>
                      <a:prstDash val="solid"/>
                      <a:round/>
                      <a:headEnd type="none" w="med" len="med"/>
                      <a:tailEnd type="none" w="med" len="med"/>
                    </a:lnL>
                    <a:lnR>
                      <a:noFill/>
                    </a:lnR>
                    <a:lnT w="6350" cap="flat" cmpd="sng" algn="ctr">
                      <a:solidFill>
                        <a:srgbClr val="FCE4D6"/>
                      </a:solidFill>
                      <a:prstDash val="solid"/>
                      <a:round/>
                      <a:headEnd type="none" w="med" len="med"/>
                      <a:tailEnd type="none" w="med" len="med"/>
                    </a:lnT>
                    <a:lnB w="6350" cap="flat" cmpd="sng" algn="ctr">
                      <a:solidFill>
                        <a:srgbClr val="FCE4D6"/>
                      </a:solidFill>
                      <a:prstDash val="solid"/>
                      <a:round/>
                      <a:headEnd type="none" w="med" len="med"/>
                      <a:tailEnd type="none" w="med" len="med"/>
                    </a:lnB>
                  </a:tcPr>
                </a:tc>
                <a:extLst>
                  <a:ext uri="{0D108BD9-81ED-4DB2-BD59-A6C34878D82A}">
                    <a16:rowId xmlns:a16="http://schemas.microsoft.com/office/drawing/2014/main" val="1583210437"/>
                  </a:ext>
                </a:extLst>
              </a:tr>
              <a:tr h="401666">
                <a:tc>
                  <a:txBody>
                    <a:bodyPr/>
                    <a:lstStyle/>
                    <a:p>
                      <a:pPr algn="ctr" fontAlgn="b"/>
                      <a:r>
                        <a:rPr lang="en-GB" sz="1600" b="1" i="0" u="none" strike="noStrike" dirty="0">
                          <a:solidFill>
                            <a:srgbClr val="000000"/>
                          </a:solidFill>
                          <a:effectLst/>
                          <a:latin typeface="Arial" panose="020B0604020202020204" pitchFamily="34" charset="0"/>
                          <a:cs typeface="Arial" panose="020B0604020202020204" pitchFamily="34" charset="0"/>
                        </a:rPr>
                        <a:t>Facilities</a:t>
                      </a:r>
                    </a:p>
                  </a:txBody>
                  <a:tcPr marL="6169" marR="6169" marT="6169" marB="0" anchor="b">
                    <a:lnL>
                      <a:noFill/>
                    </a:lnL>
                    <a:lnR w="6350" cap="flat" cmpd="sng" algn="ctr">
                      <a:solidFill>
                        <a:srgbClr val="AEAAAA"/>
                      </a:solidFill>
                      <a:prstDash val="solid"/>
                      <a:round/>
                      <a:headEnd type="none" w="med" len="med"/>
                      <a:tailEnd type="none" w="med" len="med"/>
                    </a:lnR>
                    <a:lnT w="6350" cap="flat" cmpd="sng" algn="ctr">
                      <a:solidFill>
                        <a:srgbClr val="FCE4D6"/>
                      </a:solidFill>
                      <a:prstDash val="solid"/>
                      <a:round/>
                      <a:headEnd type="none" w="med" len="med"/>
                      <a:tailEnd type="none" w="med" len="med"/>
                    </a:lnT>
                    <a:lnB w="6350" cap="flat" cmpd="sng" algn="ctr">
                      <a:solidFill>
                        <a:srgbClr val="FCE4D6"/>
                      </a:solidFill>
                      <a:prstDash val="solid"/>
                      <a:round/>
                      <a:headEnd type="none" w="med" len="med"/>
                      <a:tailEnd type="none" w="med" len="med"/>
                    </a:lnB>
                  </a:tcPr>
                </a:tc>
                <a:tc>
                  <a:txBody>
                    <a:bodyPr/>
                    <a:lstStyle/>
                    <a:p>
                      <a:pPr algn="ctr" fontAlgn="b"/>
                      <a:r>
                        <a:rPr lang="en-GB" sz="1600" b="1" i="0" u="none" strike="noStrike" dirty="0">
                          <a:solidFill>
                            <a:srgbClr val="000000"/>
                          </a:solidFill>
                          <a:effectLst/>
                          <a:latin typeface="+mj-lt"/>
                        </a:rPr>
                        <a:t>35.9%</a:t>
                      </a:r>
                    </a:p>
                  </a:txBody>
                  <a:tcPr marL="6350" marR="6350" marT="6350" marB="0" anchor="b">
                    <a:lnL w="6350" cap="flat" cmpd="sng" algn="ctr">
                      <a:solidFill>
                        <a:srgbClr val="AEAAAA"/>
                      </a:solidFill>
                      <a:prstDash val="solid"/>
                      <a:round/>
                      <a:headEnd type="none" w="med" len="med"/>
                      <a:tailEnd type="none" w="med" len="med"/>
                    </a:lnL>
                    <a:lnR>
                      <a:noFill/>
                    </a:lnR>
                    <a:lnT w="6350" cap="flat" cmpd="sng" algn="ctr">
                      <a:solidFill>
                        <a:srgbClr val="FCE4D6"/>
                      </a:solidFill>
                      <a:prstDash val="solid"/>
                      <a:round/>
                      <a:headEnd type="none" w="med" len="med"/>
                      <a:tailEnd type="none" w="med" len="med"/>
                    </a:lnT>
                    <a:lnB w="6350" cap="flat" cmpd="sng" algn="ctr">
                      <a:solidFill>
                        <a:srgbClr val="FCE4D6"/>
                      </a:solidFill>
                      <a:prstDash val="solid"/>
                      <a:round/>
                      <a:headEnd type="none" w="med" len="med"/>
                      <a:tailEnd type="none" w="med" len="med"/>
                    </a:lnB>
                  </a:tcPr>
                </a:tc>
                <a:tc>
                  <a:txBody>
                    <a:bodyPr/>
                    <a:lstStyle/>
                    <a:p>
                      <a:pPr algn="ctr" fontAlgn="b"/>
                      <a:r>
                        <a:rPr lang="en-GB" sz="1600" b="0" i="0" u="none" strike="noStrike" dirty="0">
                          <a:solidFill>
                            <a:srgbClr val="000000"/>
                          </a:solidFill>
                          <a:effectLst/>
                          <a:latin typeface="Arial" panose="020B0604020202020204" pitchFamily="34" charset="0"/>
                          <a:cs typeface="Arial" panose="020B0604020202020204" pitchFamily="34" charset="0"/>
                        </a:rPr>
                        <a:t>33.5%</a:t>
                      </a:r>
                    </a:p>
                  </a:txBody>
                  <a:tcPr marL="6350" marR="6350" marT="6350" marB="0" anchor="b">
                    <a:lnL w="6350" cap="flat" cmpd="sng" algn="ctr">
                      <a:noFill/>
                      <a:prstDash val="solid"/>
                      <a:round/>
                      <a:headEnd type="none" w="med" len="med"/>
                      <a:tailEnd type="none" w="med" len="med"/>
                    </a:lnL>
                    <a:lnR>
                      <a:noFill/>
                    </a:lnR>
                    <a:lnT w="6350" cap="flat" cmpd="sng" algn="ctr">
                      <a:solidFill>
                        <a:srgbClr val="FCE4D6"/>
                      </a:solidFill>
                      <a:prstDash val="solid"/>
                      <a:round/>
                      <a:headEnd type="none" w="med" len="med"/>
                      <a:tailEnd type="none" w="med" len="med"/>
                    </a:lnT>
                    <a:lnB w="6350" cap="flat" cmpd="sng" algn="ctr">
                      <a:solidFill>
                        <a:srgbClr val="FCE4D6"/>
                      </a:solidFill>
                      <a:prstDash val="solid"/>
                      <a:round/>
                      <a:headEnd type="none" w="med" len="med"/>
                      <a:tailEnd type="none" w="med" len="med"/>
                    </a:lnB>
                  </a:tcPr>
                </a:tc>
                <a:extLst>
                  <a:ext uri="{0D108BD9-81ED-4DB2-BD59-A6C34878D82A}">
                    <a16:rowId xmlns:a16="http://schemas.microsoft.com/office/drawing/2014/main" val="3283086810"/>
                  </a:ext>
                </a:extLst>
              </a:tr>
              <a:tr h="334388">
                <a:tc>
                  <a:txBody>
                    <a:bodyPr/>
                    <a:lstStyle/>
                    <a:p>
                      <a:pPr algn="ctr" fontAlgn="b"/>
                      <a:r>
                        <a:rPr lang="en-GB" sz="1600" b="1" i="0" u="none" strike="noStrike" dirty="0">
                          <a:solidFill>
                            <a:srgbClr val="000000"/>
                          </a:solidFill>
                          <a:effectLst/>
                          <a:latin typeface="Arial" panose="020B0604020202020204" pitchFamily="34" charset="0"/>
                          <a:cs typeface="Arial" panose="020B0604020202020204" pitchFamily="34" charset="0"/>
                        </a:rPr>
                        <a:t>Corporate</a:t>
                      </a:r>
                    </a:p>
                  </a:txBody>
                  <a:tcPr marL="6169" marR="6169" marT="6169" marB="0" anchor="b">
                    <a:lnL>
                      <a:noFill/>
                    </a:lnL>
                    <a:lnR w="6350" cap="flat" cmpd="sng" algn="ctr">
                      <a:solidFill>
                        <a:srgbClr val="AEAAAA"/>
                      </a:solidFill>
                      <a:prstDash val="solid"/>
                      <a:round/>
                      <a:headEnd type="none" w="med" len="med"/>
                      <a:tailEnd type="none" w="med" len="med"/>
                    </a:lnR>
                    <a:lnT w="6350" cap="flat" cmpd="sng" algn="ctr">
                      <a:solidFill>
                        <a:srgbClr val="FCE4D6"/>
                      </a:solidFill>
                      <a:prstDash val="solid"/>
                      <a:round/>
                      <a:headEnd type="none" w="med" len="med"/>
                      <a:tailEnd type="none" w="med" len="med"/>
                    </a:lnT>
                    <a:lnB w="6350" cap="flat" cmpd="sng" algn="ctr">
                      <a:solidFill>
                        <a:srgbClr val="FCE4D6"/>
                      </a:solidFill>
                      <a:prstDash val="solid"/>
                      <a:round/>
                      <a:headEnd type="none" w="med" len="med"/>
                      <a:tailEnd type="none" w="med" len="med"/>
                    </a:lnB>
                  </a:tcPr>
                </a:tc>
                <a:tc>
                  <a:txBody>
                    <a:bodyPr/>
                    <a:lstStyle/>
                    <a:p>
                      <a:pPr algn="ctr" fontAlgn="b"/>
                      <a:r>
                        <a:rPr lang="en-GB" sz="1600" b="1" i="0" u="none" strike="noStrike" dirty="0">
                          <a:solidFill>
                            <a:srgbClr val="000000"/>
                          </a:solidFill>
                          <a:effectLst/>
                          <a:latin typeface="+mj-lt"/>
                        </a:rPr>
                        <a:t>15.6%</a:t>
                      </a:r>
                    </a:p>
                  </a:txBody>
                  <a:tcPr marL="6350" marR="6350" marT="6350" marB="0" anchor="b">
                    <a:lnL w="6350" cap="flat" cmpd="sng" algn="ctr">
                      <a:solidFill>
                        <a:srgbClr val="AEAAAA"/>
                      </a:solidFill>
                      <a:prstDash val="solid"/>
                      <a:round/>
                      <a:headEnd type="none" w="med" len="med"/>
                      <a:tailEnd type="none" w="med" len="med"/>
                    </a:lnL>
                    <a:lnR>
                      <a:noFill/>
                    </a:lnR>
                    <a:lnT w="6350" cap="flat" cmpd="sng" algn="ctr">
                      <a:solidFill>
                        <a:srgbClr val="FCE4D6"/>
                      </a:solidFill>
                      <a:prstDash val="solid"/>
                      <a:round/>
                      <a:headEnd type="none" w="med" len="med"/>
                      <a:tailEnd type="none" w="med" len="med"/>
                    </a:lnT>
                    <a:lnB w="6350" cap="flat" cmpd="sng" algn="ctr">
                      <a:solidFill>
                        <a:srgbClr val="FCE4D6"/>
                      </a:solidFill>
                      <a:prstDash val="solid"/>
                      <a:round/>
                      <a:headEnd type="none" w="med" len="med"/>
                      <a:tailEnd type="none" w="med" len="med"/>
                    </a:lnB>
                  </a:tcPr>
                </a:tc>
                <a:tc>
                  <a:txBody>
                    <a:bodyPr/>
                    <a:lstStyle/>
                    <a:p>
                      <a:pPr algn="ctr" fontAlgn="b"/>
                      <a:r>
                        <a:rPr lang="en-GB" sz="1600" b="0" i="0" u="none" strike="noStrike" dirty="0">
                          <a:solidFill>
                            <a:srgbClr val="000000"/>
                          </a:solidFill>
                          <a:effectLst/>
                          <a:latin typeface="+mn-lt"/>
                        </a:rPr>
                        <a:t>12.5%</a:t>
                      </a:r>
                    </a:p>
                  </a:txBody>
                  <a:tcPr marL="6350" marR="6350" marT="6350" marB="0" anchor="b">
                    <a:lnL w="6350" cap="flat" cmpd="sng" algn="ctr">
                      <a:noFill/>
                      <a:prstDash val="solid"/>
                      <a:round/>
                      <a:headEnd type="none" w="med" len="med"/>
                      <a:tailEnd type="none" w="med" len="med"/>
                    </a:lnL>
                    <a:lnR>
                      <a:noFill/>
                    </a:lnR>
                    <a:lnT w="6350" cap="flat" cmpd="sng" algn="ctr">
                      <a:solidFill>
                        <a:srgbClr val="FCE4D6"/>
                      </a:solidFill>
                      <a:prstDash val="solid"/>
                      <a:round/>
                      <a:headEnd type="none" w="med" len="med"/>
                      <a:tailEnd type="none" w="med" len="med"/>
                    </a:lnT>
                    <a:lnB w="6350" cap="flat" cmpd="sng" algn="ctr">
                      <a:solidFill>
                        <a:srgbClr val="FCE4D6"/>
                      </a:solidFill>
                      <a:prstDash val="solid"/>
                      <a:round/>
                      <a:headEnd type="none" w="med" len="med"/>
                      <a:tailEnd type="none" w="med" len="med"/>
                    </a:lnB>
                  </a:tcPr>
                </a:tc>
                <a:extLst>
                  <a:ext uri="{0D108BD9-81ED-4DB2-BD59-A6C34878D82A}">
                    <a16:rowId xmlns:a16="http://schemas.microsoft.com/office/drawing/2014/main" val="254932241"/>
                  </a:ext>
                </a:extLst>
              </a:tr>
              <a:tr h="692719">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GB" sz="1600" b="1" i="0" u="none" strike="noStrike" dirty="0">
                          <a:solidFill>
                            <a:srgbClr val="000000"/>
                          </a:solidFill>
                          <a:effectLst/>
                          <a:latin typeface="Arial" panose="020B0604020202020204" pitchFamily="34" charset="0"/>
                          <a:cs typeface="Arial" panose="020B0604020202020204" pitchFamily="34" charset="0"/>
                        </a:rPr>
                        <a:t>Total</a:t>
                      </a:r>
                    </a:p>
                  </a:txBody>
                  <a:tcPr marL="6169" marR="6169" marT="6169" marB="0" anchor="b">
                    <a:lnL>
                      <a:noFill/>
                    </a:lnL>
                    <a:lnR w="6350" cap="flat" cmpd="sng" algn="ctr">
                      <a:solidFill>
                        <a:srgbClr val="AEAAAA"/>
                      </a:solidFill>
                      <a:prstDash val="solid"/>
                      <a:round/>
                      <a:headEnd type="none" w="med" len="med"/>
                      <a:tailEnd type="none" w="med" len="med"/>
                    </a:lnR>
                    <a:lnT w="6350" cap="flat" cmpd="sng" algn="ctr">
                      <a:solidFill>
                        <a:srgbClr val="FCE4D6"/>
                      </a:solidFill>
                      <a:prstDash val="solid"/>
                      <a:round/>
                      <a:headEnd type="none" w="med" len="med"/>
                      <a:tailEnd type="none" w="med" len="med"/>
                    </a:lnT>
                    <a:lnB w="6350" cap="flat" cmpd="sng" algn="ctr">
                      <a:solidFill>
                        <a:srgbClr val="FCE4D6"/>
                      </a:solidFill>
                      <a:prstDash val="solid"/>
                      <a:round/>
                      <a:headEnd type="none" w="med" len="med"/>
                      <a:tailEnd type="none" w="med" len="med"/>
                    </a:lnB>
                  </a:tcPr>
                </a:tc>
                <a:tc>
                  <a:txBody>
                    <a:bodyPr/>
                    <a:lstStyle/>
                    <a:p>
                      <a:pPr algn="ctr" fontAlgn="b"/>
                      <a:r>
                        <a:rPr lang="en-GB" sz="1600" b="1" i="0" u="none" strike="noStrike" dirty="0">
                          <a:solidFill>
                            <a:srgbClr val="000000"/>
                          </a:solidFill>
                          <a:effectLst/>
                          <a:latin typeface="Arial" panose="020B0604020202020204" pitchFamily="34" charset="0"/>
                          <a:cs typeface="Arial" panose="020B0604020202020204" pitchFamily="34" charset="0"/>
                        </a:rPr>
                        <a:t>22.9%</a:t>
                      </a:r>
                    </a:p>
                  </a:txBody>
                  <a:tcPr marL="6350" marR="6350" marT="6350" marB="0" anchor="b">
                    <a:lnL w="6350" cap="flat" cmpd="sng" algn="ctr">
                      <a:solidFill>
                        <a:srgbClr val="AEAAAA"/>
                      </a:solidFill>
                      <a:prstDash val="solid"/>
                      <a:round/>
                      <a:headEnd type="none" w="med" len="med"/>
                      <a:tailEnd type="none" w="med" len="med"/>
                    </a:lnL>
                    <a:lnR>
                      <a:noFill/>
                    </a:lnR>
                    <a:lnT w="6350" cap="flat" cmpd="sng" algn="ctr">
                      <a:solidFill>
                        <a:srgbClr val="FCE4D6"/>
                      </a:solidFill>
                      <a:prstDash val="solid"/>
                      <a:round/>
                      <a:headEnd type="none" w="med" len="med"/>
                      <a:tailEnd type="none" w="med" len="med"/>
                    </a:lnT>
                    <a:lnB w="6350" cap="flat" cmpd="sng" algn="ctr">
                      <a:solidFill>
                        <a:srgbClr val="FCE4D6"/>
                      </a:solidFill>
                      <a:prstDash val="solid"/>
                      <a:round/>
                      <a:headEnd type="none" w="med" len="med"/>
                      <a:tailEnd type="none" w="med" len="med"/>
                    </a:lnB>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endParaRPr lang="en-GB" sz="1600" b="1" i="0" u="none" strike="noStrike" kern="1200" dirty="0">
                        <a:solidFill>
                          <a:srgbClr val="000000"/>
                        </a:solidFill>
                        <a:effectLst/>
                        <a:latin typeface="Arial" panose="020B0604020202020204" pitchFamily="34" charset="0"/>
                        <a:ea typeface="+mn-ea"/>
                        <a:cs typeface="Arial" panose="020B0604020202020204" pitchFamily="34" charset="0"/>
                      </a:endParaRPr>
                    </a:p>
                    <a:p>
                      <a:pPr marL="0" marR="0" lvl="0" indent="0" algn="ctr" defTabSz="457200" rtl="0" eaLnBrk="1" fontAlgn="b" latinLnBrk="0" hangingPunct="1">
                        <a:lnSpc>
                          <a:spcPct val="100000"/>
                        </a:lnSpc>
                        <a:spcBef>
                          <a:spcPts val="0"/>
                        </a:spcBef>
                        <a:spcAft>
                          <a:spcPts val="0"/>
                        </a:spcAft>
                        <a:buClrTx/>
                        <a:buSzTx/>
                        <a:buFontTx/>
                        <a:buNone/>
                        <a:tabLst/>
                        <a:defRPr/>
                      </a:pPr>
                      <a:r>
                        <a:rPr lang="en-GB" sz="1600" b="1" i="0" u="none" strike="noStrike" kern="1200" dirty="0">
                          <a:solidFill>
                            <a:srgbClr val="000000"/>
                          </a:solidFill>
                          <a:effectLst/>
                          <a:latin typeface="Arial" panose="020B0604020202020204" pitchFamily="34" charset="0"/>
                          <a:ea typeface="+mn-ea"/>
                          <a:cs typeface="Arial" panose="020B0604020202020204" pitchFamily="34" charset="0"/>
                        </a:rPr>
                        <a:t>19.6</a:t>
                      </a:r>
                      <a:r>
                        <a:rPr lang="en-GB" sz="1600" b="1" i="0" u="none" strike="noStrike" dirty="0">
                          <a:solidFill>
                            <a:srgbClr val="000000"/>
                          </a:solidFill>
                          <a:effectLst/>
                          <a:latin typeface="Ariel"/>
                        </a:rPr>
                        <a:t>%</a:t>
                      </a:r>
                    </a:p>
                    <a:p>
                      <a:pPr algn="ctr" fontAlgn="b"/>
                      <a:endParaRPr lang="en-GB" sz="1600" b="0" i="0" u="none" strike="noStrike" dirty="0">
                        <a:solidFill>
                          <a:srgbClr val="000000"/>
                        </a:solidFill>
                        <a:effectLst/>
                        <a:latin typeface="Ariel"/>
                      </a:endParaRPr>
                    </a:p>
                  </a:txBody>
                  <a:tcPr marL="6169" marR="6169" marT="6169" marB="0" anchor="b">
                    <a:lnL w="6350" cap="flat" cmpd="sng" algn="ctr">
                      <a:noFill/>
                      <a:prstDash val="solid"/>
                      <a:round/>
                      <a:headEnd type="none" w="med" len="med"/>
                      <a:tailEnd type="none" w="med" len="med"/>
                    </a:lnL>
                    <a:lnR>
                      <a:noFill/>
                    </a:lnR>
                    <a:lnT w="6350" cap="flat" cmpd="sng" algn="ctr">
                      <a:solidFill>
                        <a:srgbClr val="FCE4D6"/>
                      </a:solidFill>
                      <a:prstDash val="solid"/>
                      <a:round/>
                      <a:headEnd type="none" w="med" len="med"/>
                      <a:tailEnd type="none" w="med" len="med"/>
                    </a:lnT>
                    <a:lnB w="6350" cap="flat" cmpd="sng" algn="ctr">
                      <a:solidFill>
                        <a:srgbClr val="FCE4D6"/>
                      </a:solidFill>
                      <a:prstDash val="solid"/>
                      <a:round/>
                      <a:headEnd type="none" w="med" len="med"/>
                      <a:tailEnd type="none" w="med" len="med"/>
                    </a:lnB>
                  </a:tcPr>
                </a:tc>
                <a:extLst>
                  <a:ext uri="{0D108BD9-81ED-4DB2-BD59-A6C34878D82A}">
                    <a16:rowId xmlns:a16="http://schemas.microsoft.com/office/drawing/2014/main" val="2540263446"/>
                  </a:ext>
                </a:extLst>
              </a:tr>
            </a:tbl>
          </a:graphicData>
        </a:graphic>
      </p:graphicFrame>
      <p:sp>
        <p:nvSpPr>
          <p:cNvPr id="6" name="Oval 5">
            <a:extLst>
              <a:ext uri="{FF2B5EF4-FFF2-40B4-BE49-F238E27FC236}">
                <a16:creationId xmlns:a16="http://schemas.microsoft.com/office/drawing/2014/main" id="{5AFD165E-EC5E-4A0B-5C78-48F2DEFF86E0}"/>
              </a:ext>
            </a:extLst>
          </p:cNvPr>
          <p:cNvSpPr/>
          <p:nvPr/>
        </p:nvSpPr>
        <p:spPr>
          <a:xfrm>
            <a:off x="3073400" y="1075267"/>
            <a:ext cx="1989667" cy="474980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5250907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descr="NHSNBT_logo.jpg">
            <a:extLst>
              <a:ext uri="{FF2B5EF4-FFF2-40B4-BE49-F238E27FC236}">
                <a16:creationId xmlns:a16="http://schemas.microsoft.com/office/drawing/2014/main" id="{5036AE3D-1BED-9247-B63A-68A0B5D991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4463" y="182563"/>
            <a:ext cx="1127125"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390EBE74-DC03-4E5D-8215-7B9E197703BC}"/>
              </a:ext>
            </a:extLst>
          </p:cNvPr>
          <p:cNvPicPr>
            <a:picLocks noChangeAspect="1"/>
          </p:cNvPicPr>
          <p:nvPr/>
        </p:nvPicPr>
        <p:blipFill rotWithShape="1">
          <a:blip r:embed="rId4"/>
          <a:srcRect t="65215" r="3181"/>
          <a:stretch/>
        </p:blipFill>
        <p:spPr>
          <a:xfrm>
            <a:off x="-413" y="5172471"/>
            <a:ext cx="8964000" cy="541673"/>
          </a:xfrm>
          <a:prstGeom prst="rect">
            <a:avLst/>
          </a:prstGeom>
        </p:spPr>
      </p:pic>
      <p:sp>
        <p:nvSpPr>
          <p:cNvPr id="14" name="TextBox 13">
            <a:extLst>
              <a:ext uri="{FF2B5EF4-FFF2-40B4-BE49-F238E27FC236}">
                <a16:creationId xmlns:a16="http://schemas.microsoft.com/office/drawing/2014/main" id="{8E73DF76-7F41-7CFC-8178-9B81874914B1}"/>
              </a:ext>
            </a:extLst>
          </p:cNvPr>
          <p:cNvSpPr txBox="1"/>
          <p:nvPr/>
        </p:nvSpPr>
        <p:spPr>
          <a:xfrm>
            <a:off x="252412" y="288905"/>
            <a:ext cx="7512051" cy="461665"/>
          </a:xfrm>
          <a:prstGeom prst="rect">
            <a:avLst/>
          </a:prstGeom>
          <a:noFill/>
        </p:spPr>
        <p:txBody>
          <a:bodyPr wrap="square">
            <a:spAutoFit/>
          </a:bodyPr>
          <a:lstStyle/>
          <a:p>
            <a:r>
              <a:rPr lang="en-US" altLang="en-US" sz="2400" b="1" dirty="0">
                <a:solidFill>
                  <a:srgbClr val="005EB8"/>
                </a:solidFill>
                <a:latin typeface="Segoe UI" panose="020B0502040204020203" pitchFamily="34" charset="0"/>
                <a:cs typeface="Segoe UI" panose="020B0502040204020203" pitchFamily="34" charset="0"/>
              </a:rPr>
              <a:t>Medical WRES Appointment Disparity over 2 Years    </a:t>
            </a:r>
            <a:endParaRPr lang="en-GB" sz="2400" dirty="0"/>
          </a:p>
        </p:txBody>
      </p:sp>
      <p:graphicFrame>
        <p:nvGraphicFramePr>
          <p:cNvPr id="17" name="Table 16">
            <a:extLst>
              <a:ext uri="{FF2B5EF4-FFF2-40B4-BE49-F238E27FC236}">
                <a16:creationId xmlns:a16="http://schemas.microsoft.com/office/drawing/2014/main" id="{25C10BCF-DE13-58A8-4E75-012DC14F6DB6}"/>
              </a:ext>
            </a:extLst>
          </p:cNvPr>
          <p:cNvGraphicFramePr>
            <a:graphicFrameLocks noGrp="1"/>
          </p:cNvGraphicFramePr>
          <p:nvPr>
            <p:extLst>
              <p:ext uri="{D42A27DB-BD31-4B8C-83A1-F6EECF244321}">
                <p14:modId xmlns:p14="http://schemas.microsoft.com/office/powerpoint/2010/main" val="935226140"/>
              </p:ext>
            </p:extLst>
          </p:nvPr>
        </p:nvGraphicFramePr>
        <p:xfrm>
          <a:off x="550332" y="1034790"/>
          <a:ext cx="6841066" cy="3363124"/>
        </p:xfrm>
        <a:graphic>
          <a:graphicData uri="http://schemas.openxmlformats.org/drawingml/2006/table">
            <a:tbl>
              <a:tblPr/>
              <a:tblGrid>
                <a:gridCol w="1432243">
                  <a:extLst>
                    <a:ext uri="{9D8B030D-6E8A-4147-A177-3AD203B41FA5}">
                      <a16:colId xmlns:a16="http://schemas.microsoft.com/office/drawing/2014/main" val="1133601632"/>
                    </a:ext>
                  </a:extLst>
                </a:gridCol>
                <a:gridCol w="808796">
                  <a:extLst>
                    <a:ext uri="{9D8B030D-6E8A-4147-A177-3AD203B41FA5}">
                      <a16:colId xmlns:a16="http://schemas.microsoft.com/office/drawing/2014/main" val="2455127807"/>
                    </a:ext>
                  </a:extLst>
                </a:gridCol>
                <a:gridCol w="808796">
                  <a:extLst>
                    <a:ext uri="{9D8B030D-6E8A-4147-A177-3AD203B41FA5}">
                      <a16:colId xmlns:a16="http://schemas.microsoft.com/office/drawing/2014/main" val="729532122"/>
                    </a:ext>
                  </a:extLst>
                </a:gridCol>
                <a:gridCol w="808796">
                  <a:extLst>
                    <a:ext uri="{9D8B030D-6E8A-4147-A177-3AD203B41FA5}">
                      <a16:colId xmlns:a16="http://schemas.microsoft.com/office/drawing/2014/main" val="3813616460"/>
                    </a:ext>
                  </a:extLst>
                </a:gridCol>
                <a:gridCol w="808796">
                  <a:extLst>
                    <a:ext uri="{9D8B030D-6E8A-4147-A177-3AD203B41FA5}">
                      <a16:colId xmlns:a16="http://schemas.microsoft.com/office/drawing/2014/main" val="1086706609"/>
                    </a:ext>
                  </a:extLst>
                </a:gridCol>
                <a:gridCol w="893046">
                  <a:extLst>
                    <a:ext uri="{9D8B030D-6E8A-4147-A177-3AD203B41FA5}">
                      <a16:colId xmlns:a16="http://schemas.microsoft.com/office/drawing/2014/main" val="3949252563"/>
                    </a:ext>
                  </a:extLst>
                </a:gridCol>
                <a:gridCol w="1280593">
                  <a:extLst>
                    <a:ext uri="{9D8B030D-6E8A-4147-A177-3AD203B41FA5}">
                      <a16:colId xmlns:a16="http://schemas.microsoft.com/office/drawing/2014/main" val="3412320451"/>
                    </a:ext>
                  </a:extLst>
                </a:gridCol>
              </a:tblGrid>
              <a:tr h="318276">
                <a:tc>
                  <a:txBody>
                    <a:bodyPr/>
                    <a:lstStyle/>
                    <a:p>
                      <a:pPr algn="l" fontAlgn="ctr"/>
                      <a:r>
                        <a:rPr lang="en-GB" sz="1100" b="1" i="0" u="none" strike="noStrike" dirty="0">
                          <a:solidFill>
                            <a:srgbClr val="FFFFFF"/>
                          </a:solidFill>
                          <a:effectLst/>
                          <a:latin typeface="Calibri" panose="020F0502020204030204" pitchFamily="34" charset="0"/>
                        </a:rPr>
                        <a:t> </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n-GB" sz="1100" b="1" i="0" u="none" strike="noStrike" dirty="0">
                          <a:solidFill>
                            <a:srgbClr val="FFFFFF"/>
                          </a:solidFill>
                          <a:effectLst/>
                          <a:latin typeface="Calibri" panose="020F0502020204030204" pitchFamily="34" charset="0"/>
                        </a:rPr>
                        <a:t>White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n-GB" sz="1100" b="1" i="0" u="none" strike="noStrike">
                          <a:solidFill>
                            <a:srgbClr val="FFFFFF"/>
                          </a:solidFill>
                          <a:effectLst/>
                          <a:latin typeface="Calibri" panose="020F0502020204030204" pitchFamily="34" charset="0"/>
                        </a:rPr>
                        <a:t>Black</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n-GB" sz="1100" b="1" i="0" u="none" strike="noStrike">
                          <a:solidFill>
                            <a:srgbClr val="FFFFFF"/>
                          </a:solidFill>
                          <a:effectLst/>
                          <a:latin typeface="Calibri" panose="020F0502020204030204" pitchFamily="34" charset="0"/>
                        </a:rPr>
                        <a:t>Asian</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n-GB" sz="1100" b="1" i="0" u="none" strike="noStrike">
                          <a:solidFill>
                            <a:srgbClr val="FFFFFF"/>
                          </a:solidFill>
                          <a:effectLst/>
                          <a:latin typeface="Calibri" panose="020F0502020204030204" pitchFamily="34" charset="0"/>
                        </a:rPr>
                        <a:t>Other</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n-GB" sz="1100" b="1" i="0" u="none" strike="noStrike">
                          <a:solidFill>
                            <a:srgbClr val="FFFFFF"/>
                          </a:solidFill>
                          <a:effectLst/>
                          <a:latin typeface="Calibri" panose="020F0502020204030204" pitchFamily="34" charset="0"/>
                        </a:rPr>
                        <a:t>Not known</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n-GB" sz="1100" b="1" i="0" u="none" strike="noStrike">
                          <a:solidFill>
                            <a:srgbClr val="FFFFFF"/>
                          </a:solidFill>
                          <a:effectLst/>
                          <a:latin typeface="Calibri" panose="020F0502020204030204" pitchFamily="34" charset="0"/>
                        </a:rPr>
                        <a:t> Total</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extLst>
                  <a:ext uri="{0D108BD9-81ED-4DB2-BD59-A6C34878D82A}">
                    <a16:rowId xmlns:a16="http://schemas.microsoft.com/office/drawing/2014/main" val="3788499731"/>
                  </a:ext>
                </a:extLst>
              </a:tr>
              <a:tr h="668381">
                <a:tc>
                  <a:txBody>
                    <a:bodyPr/>
                    <a:lstStyle/>
                    <a:p>
                      <a:pPr algn="l" fontAlgn="ctr"/>
                      <a:r>
                        <a:rPr lang="en-GB" sz="1200" b="0" i="0" u="none" strike="noStrike">
                          <a:solidFill>
                            <a:srgbClr val="000000"/>
                          </a:solidFill>
                          <a:effectLst/>
                          <a:latin typeface="Calibri" panose="020F0502020204030204" pitchFamily="34" charset="0"/>
                        </a:rPr>
                        <a:t>Number of applicants</a:t>
                      </a:r>
                    </a:p>
                  </a:txBody>
                  <a:tcPr marL="6350" marR="6350" marT="635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a:txBody>
                    <a:bodyPr/>
                    <a:lstStyle/>
                    <a:p>
                      <a:pPr algn="ctr" fontAlgn="ctr"/>
                      <a:r>
                        <a:rPr lang="en-GB" sz="1200" b="0" i="0" u="none" strike="noStrike">
                          <a:solidFill>
                            <a:srgbClr val="000000"/>
                          </a:solidFill>
                          <a:effectLst/>
                          <a:latin typeface="Calibri" panose="020F0502020204030204" pitchFamily="34" charset="0"/>
                        </a:rPr>
                        <a:t>274</a:t>
                      </a:r>
                    </a:p>
                  </a:txBody>
                  <a:tcPr marL="6350" marR="6350" marT="6350" marB="0" anchor="ctr">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ctr" fontAlgn="ctr"/>
                      <a:r>
                        <a:rPr lang="en-GB" sz="1200" b="0" i="0" u="none" strike="noStrike" dirty="0">
                          <a:solidFill>
                            <a:srgbClr val="000000"/>
                          </a:solidFill>
                          <a:effectLst/>
                          <a:latin typeface="Calibri" panose="020F0502020204030204" pitchFamily="34" charset="0"/>
                        </a:rPr>
                        <a:t>305</a:t>
                      </a: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ctr" fontAlgn="ctr"/>
                      <a:r>
                        <a:rPr lang="en-GB" sz="1200" b="0" i="0" u="none" strike="noStrike">
                          <a:solidFill>
                            <a:srgbClr val="000000"/>
                          </a:solidFill>
                          <a:effectLst/>
                          <a:latin typeface="Calibri" panose="020F0502020204030204" pitchFamily="34" charset="0"/>
                        </a:rPr>
                        <a:t>891</a:t>
                      </a: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ctr" fontAlgn="ctr"/>
                      <a:r>
                        <a:rPr lang="en-GB" sz="1200" b="0" i="0" u="none" strike="noStrike">
                          <a:solidFill>
                            <a:srgbClr val="000000"/>
                          </a:solidFill>
                          <a:effectLst/>
                          <a:latin typeface="Calibri" panose="020F0502020204030204" pitchFamily="34" charset="0"/>
                        </a:rPr>
                        <a:t>383</a:t>
                      </a: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ctr" fontAlgn="ctr"/>
                      <a:r>
                        <a:rPr lang="en-GB" sz="1200" b="0" i="0" u="none" strike="noStrike">
                          <a:solidFill>
                            <a:srgbClr val="000000"/>
                          </a:solidFill>
                          <a:effectLst/>
                          <a:latin typeface="Calibri" panose="020F0502020204030204" pitchFamily="34" charset="0"/>
                        </a:rPr>
                        <a:t>112</a:t>
                      </a:r>
                    </a:p>
                  </a:txBody>
                  <a:tcPr marL="6350" marR="6350" marT="635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ctr" fontAlgn="ctr"/>
                      <a:r>
                        <a:rPr lang="en-GB" sz="1200" b="0" i="0" u="none" strike="noStrike" dirty="0">
                          <a:solidFill>
                            <a:srgbClr val="000000"/>
                          </a:solidFill>
                          <a:effectLst/>
                          <a:latin typeface="Calibri" panose="020F0502020204030204" pitchFamily="34" charset="0"/>
                        </a:rPr>
                        <a:t>1965</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4005559308"/>
                  </a:ext>
                </a:extLst>
              </a:tr>
              <a:tr h="668381">
                <a:tc>
                  <a:txBody>
                    <a:bodyPr/>
                    <a:lstStyle/>
                    <a:p>
                      <a:pPr algn="l" fontAlgn="ctr"/>
                      <a:r>
                        <a:rPr lang="en-GB" sz="1200" b="0" i="0" u="none" strike="noStrike">
                          <a:solidFill>
                            <a:srgbClr val="000000"/>
                          </a:solidFill>
                          <a:effectLst/>
                          <a:latin typeface="Calibri" panose="020F0502020204030204" pitchFamily="34" charset="0"/>
                        </a:rPr>
                        <a:t>Number shortlisted</a:t>
                      </a:r>
                    </a:p>
                  </a:txBody>
                  <a:tcPr marL="6350" marR="6350" marT="635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0" i="0" u="none" strike="noStrike">
                          <a:solidFill>
                            <a:srgbClr val="000000"/>
                          </a:solidFill>
                          <a:effectLst/>
                          <a:latin typeface="Calibri" panose="020F0502020204030204" pitchFamily="34" charset="0"/>
                        </a:rPr>
                        <a:t>123</a:t>
                      </a:r>
                    </a:p>
                  </a:txBody>
                  <a:tcPr marL="6350" marR="6350" marT="6350" marB="0" anchor="ctr">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GB" sz="1200" b="0" i="0" u="none" strike="noStrike">
                          <a:solidFill>
                            <a:srgbClr val="000000"/>
                          </a:solidFill>
                          <a:effectLst/>
                          <a:latin typeface="Calibri" panose="020F0502020204030204" pitchFamily="34" charset="0"/>
                        </a:rPr>
                        <a:t>11</a:t>
                      </a: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GB" sz="1200" b="0" i="0" u="none" strike="noStrike">
                          <a:solidFill>
                            <a:srgbClr val="000000"/>
                          </a:solidFill>
                          <a:effectLst/>
                          <a:latin typeface="Calibri" panose="020F0502020204030204" pitchFamily="34" charset="0"/>
                        </a:rPr>
                        <a:t>77</a:t>
                      </a: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GB" sz="1200" b="0" i="0" u="none" strike="noStrike">
                          <a:solidFill>
                            <a:srgbClr val="000000"/>
                          </a:solidFill>
                          <a:effectLst/>
                          <a:latin typeface="Calibri" panose="020F0502020204030204" pitchFamily="34" charset="0"/>
                        </a:rPr>
                        <a:t>46</a:t>
                      </a: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GB" sz="1200" b="0" i="0" u="none" strike="noStrike">
                          <a:solidFill>
                            <a:srgbClr val="000000"/>
                          </a:solidFill>
                          <a:effectLst/>
                          <a:latin typeface="Calibri" panose="020F0502020204030204" pitchFamily="34" charset="0"/>
                        </a:rPr>
                        <a:t>83</a:t>
                      </a:r>
                    </a:p>
                  </a:txBody>
                  <a:tcPr marL="6350" marR="6350" marT="635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GB" sz="1200" b="0" i="0" u="none" strike="noStrike" dirty="0">
                          <a:solidFill>
                            <a:srgbClr val="000000"/>
                          </a:solidFill>
                          <a:effectLst/>
                          <a:latin typeface="Calibri" panose="020F0502020204030204" pitchFamily="34" charset="0"/>
                        </a:rPr>
                        <a:t>340</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767587037"/>
                  </a:ext>
                </a:extLst>
              </a:tr>
              <a:tr h="339495">
                <a:tc>
                  <a:txBody>
                    <a:bodyPr/>
                    <a:lstStyle/>
                    <a:p>
                      <a:pPr algn="l" fontAlgn="ctr"/>
                      <a:r>
                        <a:rPr lang="en-GB" sz="1200" b="0" i="0" u="none" strike="noStrike">
                          <a:solidFill>
                            <a:srgbClr val="000000"/>
                          </a:solidFill>
                          <a:effectLst/>
                          <a:latin typeface="Calibri" panose="020F0502020204030204" pitchFamily="34" charset="0"/>
                        </a:rPr>
                        <a:t>% Shortlisted</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0" i="0" u="none" strike="noStrike" dirty="0">
                          <a:solidFill>
                            <a:srgbClr val="000000"/>
                          </a:solidFill>
                          <a:effectLst/>
                          <a:latin typeface="Calibri" panose="020F0502020204030204" pitchFamily="34" charset="0"/>
                        </a:rPr>
                        <a:t>45%</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GB" sz="1200" b="0" i="0" u="none" strike="noStrike">
                          <a:solidFill>
                            <a:srgbClr val="000000"/>
                          </a:solidFill>
                          <a:effectLst/>
                          <a:latin typeface="Calibri" panose="020F0502020204030204" pitchFamily="34" charset="0"/>
                        </a:rPr>
                        <a:t>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GB" sz="1200" b="0" i="0" u="none" strike="noStrike">
                          <a:solidFill>
                            <a:srgbClr val="000000"/>
                          </a:solidFill>
                          <a:effectLst/>
                          <a:latin typeface="Calibri" panose="020F0502020204030204" pitchFamily="34" charset="0"/>
                        </a:rPr>
                        <a:t>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GB" sz="1200" b="0" i="0" u="none" strike="noStrike">
                          <a:solidFill>
                            <a:srgbClr val="000000"/>
                          </a:solidFill>
                          <a:effectLst/>
                          <a:latin typeface="Calibri" panose="020F0502020204030204" pitchFamily="34" charset="0"/>
                        </a:rPr>
                        <a:t>12%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GB" sz="1200" b="0" i="0" u="none" strike="noStrike">
                          <a:solidFill>
                            <a:srgbClr val="000000"/>
                          </a:solidFill>
                          <a:effectLst/>
                          <a:latin typeface="Calibri" panose="020F0502020204030204" pitchFamily="34" charset="0"/>
                        </a:rPr>
                        <a:t>74%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GB" sz="1200" b="0" i="0" u="none" strike="noStrike" dirty="0">
                          <a:solidFill>
                            <a:srgbClr val="000000"/>
                          </a:solidFill>
                          <a:effectLst/>
                          <a:latin typeface="Calibri" panose="020F0502020204030204" pitchFamily="34" charset="0"/>
                        </a:rPr>
                        <a:t>17%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494768547"/>
                  </a:ext>
                </a:extLst>
              </a:tr>
              <a:tr h="668381">
                <a:tc>
                  <a:txBody>
                    <a:bodyPr/>
                    <a:lstStyle/>
                    <a:p>
                      <a:pPr algn="l" fontAlgn="ctr"/>
                      <a:r>
                        <a:rPr lang="en-GB" sz="1200" b="0" i="0" u="none" strike="noStrike">
                          <a:solidFill>
                            <a:srgbClr val="000000"/>
                          </a:solidFill>
                          <a:effectLst/>
                          <a:latin typeface="Calibri" panose="020F0502020204030204" pitchFamily="34" charset="0"/>
                        </a:rPr>
                        <a:t>Number appointed</a:t>
                      </a:r>
                    </a:p>
                  </a:txBody>
                  <a:tcPr marL="6350" marR="6350" marT="635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0" i="0" u="none" strike="noStrike" dirty="0">
                          <a:solidFill>
                            <a:srgbClr val="000000"/>
                          </a:solidFill>
                          <a:effectLst/>
                          <a:latin typeface="Calibri" panose="020F0502020204030204" pitchFamily="34" charset="0"/>
                        </a:rPr>
                        <a:t>51</a:t>
                      </a:r>
                    </a:p>
                  </a:txBody>
                  <a:tcPr marL="6350" marR="6350" marT="6350" marB="0" anchor="ctr">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GB" sz="1200" b="0" i="0" u="none" strike="noStrike">
                          <a:solidFill>
                            <a:srgbClr val="000000"/>
                          </a:solidFill>
                          <a:effectLst/>
                          <a:latin typeface="Calibri" panose="020F0502020204030204" pitchFamily="34" charset="0"/>
                        </a:rPr>
                        <a:t>4</a:t>
                      </a: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GB" sz="1200" b="0" i="0" u="none" strike="noStrike">
                          <a:solidFill>
                            <a:srgbClr val="000000"/>
                          </a:solidFill>
                          <a:effectLst/>
                          <a:latin typeface="Calibri" panose="020F0502020204030204" pitchFamily="34" charset="0"/>
                        </a:rPr>
                        <a:t>20</a:t>
                      </a: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GB" sz="1200" b="0" i="0" u="none" strike="noStrike">
                          <a:solidFill>
                            <a:srgbClr val="000000"/>
                          </a:solidFill>
                          <a:effectLst/>
                          <a:latin typeface="Calibri" panose="020F0502020204030204" pitchFamily="34" charset="0"/>
                        </a:rPr>
                        <a:t>8</a:t>
                      </a: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GB" sz="1200" b="0" i="0" u="none" strike="noStrike">
                          <a:solidFill>
                            <a:srgbClr val="000000"/>
                          </a:solidFill>
                          <a:effectLst/>
                          <a:latin typeface="Calibri" panose="020F0502020204030204" pitchFamily="34" charset="0"/>
                        </a:rPr>
                        <a:t>72</a:t>
                      </a:r>
                    </a:p>
                  </a:txBody>
                  <a:tcPr marL="6350" marR="6350" marT="635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GB" sz="1200" b="0" i="0" u="none" strike="noStrike" dirty="0">
                          <a:solidFill>
                            <a:srgbClr val="000000"/>
                          </a:solidFill>
                          <a:effectLst/>
                          <a:latin typeface="Calibri" panose="020F0502020204030204" pitchFamily="34" charset="0"/>
                        </a:rPr>
                        <a:t>155</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435480445"/>
                  </a:ext>
                </a:extLst>
              </a:tr>
              <a:tr h="350105">
                <a:tc>
                  <a:txBody>
                    <a:bodyPr/>
                    <a:lstStyle/>
                    <a:p>
                      <a:pPr algn="l" fontAlgn="ctr"/>
                      <a:r>
                        <a:rPr lang="en-GB" sz="1200" b="0" i="0" u="none" strike="noStrike">
                          <a:solidFill>
                            <a:srgbClr val="000000"/>
                          </a:solidFill>
                          <a:effectLst/>
                          <a:latin typeface="Calibri" panose="020F0502020204030204" pitchFamily="34" charset="0"/>
                        </a:rPr>
                        <a:t>% Appointed</a:t>
                      </a:r>
                    </a:p>
                  </a:txBody>
                  <a:tcPr marL="6350" marR="6350" marT="635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0" i="0" u="none" strike="noStrike">
                          <a:solidFill>
                            <a:srgbClr val="000000"/>
                          </a:solidFill>
                          <a:effectLst/>
                          <a:latin typeface="Calibri" panose="020F0502020204030204" pitchFamily="34" charset="0"/>
                        </a:rPr>
                        <a:t>41%</a:t>
                      </a:r>
                    </a:p>
                  </a:txBody>
                  <a:tcPr marL="6350" marR="6350" marT="6350" marB="0" anchor="ctr">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36%</a:t>
                      </a:r>
                    </a:p>
                  </a:txBody>
                  <a:tcPr marL="6350" marR="6350" marT="635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25%</a:t>
                      </a:r>
                    </a:p>
                  </a:txBody>
                  <a:tcPr marL="6350" marR="6350" marT="635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17%</a:t>
                      </a:r>
                    </a:p>
                  </a:txBody>
                  <a:tcPr marL="6350" marR="6350" marT="635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86%</a:t>
                      </a:r>
                    </a:p>
                  </a:txBody>
                  <a:tcPr marL="6350" marR="6350" marT="6350" marB="0" anchor="ctr">
                    <a:lnL>
                      <a:noFill/>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45%</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81706726"/>
                  </a:ext>
                </a:extLst>
              </a:tr>
              <a:tr h="350105">
                <a:tc>
                  <a:txBody>
                    <a:bodyPr/>
                    <a:lstStyle/>
                    <a:p>
                      <a:pPr algn="l" fontAlgn="ctr"/>
                      <a:r>
                        <a:rPr lang="en-GB" sz="1200" b="0" i="0" u="none" strike="noStrike" dirty="0">
                          <a:solidFill>
                            <a:srgbClr val="000000"/>
                          </a:solidFill>
                          <a:effectLst/>
                          <a:latin typeface="Calibri" panose="020F0502020204030204" pitchFamily="34" charset="0"/>
                        </a:rPr>
                        <a:t>Disparity Ratios</a:t>
                      </a:r>
                    </a:p>
                  </a:txBody>
                  <a:tcPr marL="6350" marR="6350" marT="635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0" i="0" u="none" strike="noStrike" dirty="0">
                          <a:solidFill>
                            <a:srgbClr val="000000"/>
                          </a:solidFill>
                          <a:effectLst/>
                          <a:latin typeface="Calibri" panose="020F0502020204030204" pitchFamily="34" charset="0"/>
                        </a:rPr>
                        <a:t> </a:t>
                      </a:r>
                    </a:p>
                  </a:txBody>
                  <a:tcPr marL="6350" marR="6350" marT="6350" marB="0" anchor="ctr">
                    <a:lnL w="190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200" b="0" i="0" u="none" strike="noStrike" dirty="0">
                          <a:solidFill>
                            <a:srgbClr val="000000"/>
                          </a:solidFill>
                          <a:effectLst/>
                          <a:latin typeface="Calibri" panose="020F0502020204030204" pitchFamily="34" charset="0"/>
                        </a:rPr>
                        <a:t>1.3</a:t>
                      </a:r>
                    </a:p>
                  </a:txBody>
                  <a:tcPr marL="6350" marR="6350" marT="635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200" b="0" i="0" u="none" strike="noStrike" dirty="0">
                          <a:solidFill>
                            <a:srgbClr val="000000"/>
                          </a:solidFill>
                          <a:effectLst/>
                          <a:latin typeface="Calibri" panose="020F0502020204030204" pitchFamily="34" charset="0"/>
                        </a:rPr>
                        <a:t>1.63</a:t>
                      </a:r>
                    </a:p>
                  </a:txBody>
                  <a:tcPr marL="6350" marR="6350" marT="635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2.5</a:t>
                      </a:r>
                    </a:p>
                  </a:txBody>
                  <a:tcPr marL="6350" marR="6350" marT="635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GB" sz="1000" b="0" i="0" u="none" strike="noStrike">
                          <a:solidFill>
                            <a:srgbClr val="000000"/>
                          </a:solidFill>
                          <a:effectLst/>
                          <a:latin typeface="Times New Roman" panose="02020603050405020304" pitchFamily="18" charset="0"/>
                        </a:rPr>
                        <a:t> </a:t>
                      </a:r>
                    </a:p>
                  </a:txBody>
                  <a:tcPr marL="6350" marR="6350" marT="635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78868840"/>
                  </a:ext>
                </a:extLst>
              </a:tr>
            </a:tbl>
          </a:graphicData>
        </a:graphic>
      </p:graphicFrame>
      <p:sp>
        <p:nvSpPr>
          <p:cNvPr id="18" name="Oval 17">
            <a:extLst>
              <a:ext uri="{FF2B5EF4-FFF2-40B4-BE49-F238E27FC236}">
                <a16:creationId xmlns:a16="http://schemas.microsoft.com/office/drawing/2014/main" id="{788A7AD6-A54B-25BB-A821-9D94FC44A113}"/>
              </a:ext>
            </a:extLst>
          </p:cNvPr>
          <p:cNvSpPr/>
          <p:nvPr/>
        </p:nvSpPr>
        <p:spPr>
          <a:xfrm>
            <a:off x="6112933" y="1373977"/>
            <a:ext cx="1286932" cy="2967047"/>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9" name="Oval 18">
            <a:extLst>
              <a:ext uri="{FF2B5EF4-FFF2-40B4-BE49-F238E27FC236}">
                <a16:creationId xmlns:a16="http://schemas.microsoft.com/office/drawing/2014/main" id="{8D5D520B-3820-1A65-3915-6B2F0E5A2833}"/>
              </a:ext>
            </a:extLst>
          </p:cNvPr>
          <p:cNvSpPr/>
          <p:nvPr/>
        </p:nvSpPr>
        <p:spPr>
          <a:xfrm>
            <a:off x="2734733" y="4047068"/>
            <a:ext cx="2692400" cy="293956"/>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 name="Oval 1">
            <a:extLst>
              <a:ext uri="{FF2B5EF4-FFF2-40B4-BE49-F238E27FC236}">
                <a16:creationId xmlns:a16="http://schemas.microsoft.com/office/drawing/2014/main" id="{215584F4-2355-BE09-7AF0-43F973BC29CF}"/>
              </a:ext>
            </a:extLst>
          </p:cNvPr>
          <p:cNvSpPr/>
          <p:nvPr/>
        </p:nvSpPr>
        <p:spPr>
          <a:xfrm>
            <a:off x="1879600" y="2650067"/>
            <a:ext cx="4233333" cy="45720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128764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ext Placeholder 7">
            <a:extLst>
              <a:ext uri="{FF2B5EF4-FFF2-40B4-BE49-F238E27FC236}">
                <a16:creationId xmlns:a16="http://schemas.microsoft.com/office/drawing/2014/main" id="{3EA0C177-94AE-8540-80A3-DA0BFF335D1B}"/>
              </a:ext>
            </a:extLst>
          </p:cNvPr>
          <p:cNvSpPr>
            <a:spLocks noGrp="1"/>
          </p:cNvSpPr>
          <p:nvPr>
            <p:ph type="body" sz="quarter" idx="10"/>
          </p:nvPr>
        </p:nvSpPr>
        <p:spPr bwMode="auto">
          <a:xfrm>
            <a:off x="252412" y="257504"/>
            <a:ext cx="7512051" cy="1597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sz="2400" b="1" dirty="0">
                <a:solidFill>
                  <a:srgbClr val="005EB8"/>
                </a:solidFill>
                <a:latin typeface="Segoe UI" panose="020B0502040204020203" pitchFamily="34" charset="0"/>
                <a:cs typeface="Segoe UI" panose="020B0502040204020203" pitchFamily="34" charset="0"/>
              </a:rPr>
              <a:t>Key Findings WRES indicators 2022/ 2023 </a:t>
            </a:r>
          </a:p>
          <a:p>
            <a:r>
              <a:rPr lang="en-US" altLang="en-US" sz="2000" dirty="0">
                <a:solidFill>
                  <a:schemeClr val="tx1"/>
                </a:solidFill>
                <a:latin typeface="Segoe UI" panose="020B0502040204020203" pitchFamily="34" charset="0"/>
                <a:ea typeface="Tahoma" panose="020B0604030504040204" pitchFamily="34" charset="0"/>
                <a:cs typeface="Segoe UI" panose="020B0502040204020203" pitchFamily="34" charset="0"/>
              </a:rPr>
              <a:t>Workforce Race Equality Standard</a:t>
            </a:r>
          </a:p>
        </p:txBody>
      </p:sp>
      <p:pic>
        <p:nvPicPr>
          <p:cNvPr id="5" name="Picture 7" descr="NHSNBT_logo.jpg">
            <a:extLst>
              <a:ext uri="{FF2B5EF4-FFF2-40B4-BE49-F238E27FC236}">
                <a16:creationId xmlns:a16="http://schemas.microsoft.com/office/drawing/2014/main" id="{4906161F-0D4F-644C-8A02-7BECCA142A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4463" y="182563"/>
            <a:ext cx="1127125"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93B515C2-A257-44C3-A2DE-33B7FFD4E03B}"/>
              </a:ext>
            </a:extLst>
          </p:cNvPr>
          <p:cNvPicPr>
            <a:picLocks noChangeAspect="1"/>
          </p:cNvPicPr>
          <p:nvPr/>
        </p:nvPicPr>
        <p:blipFill rotWithShape="1">
          <a:blip r:embed="rId4"/>
          <a:srcRect t="65215" r="3181"/>
          <a:stretch/>
        </p:blipFill>
        <p:spPr>
          <a:xfrm>
            <a:off x="-413" y="5172471"/>
            <a:ext cx="8964000" cy="541673"/>
          </a:xfrm>
          <a:prstGeom prst="rect">
            <a:avLst/>
          </a:prstGeom>
        </p:spPr>
      </p:pic>
      <p:sp>
        <p:nvSpPr>
          <p:cNvPr id="3" name="AutoShape 2" descr="Values landscape">
            <a:extLst>
              <a:ext uri="{FF2B5EF4-FFF2-40B4-BE49-F238E27FC236}">
                <a16:creationId xmlns:a16="http://schemas.microsoft.com/office/drawing/2014/main" id="{85C4CFBE-3556-4855-9783-24F626CA67B5}"/>
              </a:ext>
            </a:extLst>
          </p:cNvPr>
          <p:cNvSpPr>
            <a:spLocks noChangeAspect="1" noChangeArrowheads="1"/>
          </p:cNvSpPr>
          <p:nvPr/>
        </p:nvSpPr>
        <p:spPr bwMode="auto">
          <a:xfrm>
            <a:off x="4419600" y="27051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Segoe UI" panose="020B0502040204020203" pitchFamily="34" charset="0"/>
              <a:cs typeface="Segoe UI" panose="020B0502040204020203" pitchFamily="34" charset="0"/>
            </a:endParaRPr>
          </a:p>
        </p:txBody>
      </p:sp>
      <p:sp>
        <p:nvSpPr>
          <p:cNvPr id="4" name="AutoShape 4" descr="Values landscape">
            <a:extLst>
              <a:ext uri="{FF2B5EF4-FFF2-40B4-BE49-F238E27FC236}">
                <a16:creationId xmlns:a16="http://schemas.microsoft.com/office/drawing/2014/main" id="{4B2CD90B-AAD3-4F6F-9540-E0F3C99EBF51}"/>
              </a:ext>
            </a:extLst>
          </p:cNvPr>
          <p:cNvSpPr>
            <a:spLocks noChangeAspect="1" noChangeArrowheads="1"/>
          </p:cNvSpPr>
          <p:nvPr/>
        </p:nvSpPr>
        <p:spPr bwMode="auto">
          <a:xfrm>
            <a:off x="4572000" y="28575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Segoe UI" panose="020B0502040204020203" pitchFamily="34" charset="0"/>
              <a:cs typeface="Segoe UI" panose="020B0502040204020203" pitchFamily="34" charset="0"/>
            </a:endParaRPr>
          </a:p>
        </p:txBody>
      </p:sp>
      <p:sp>
        <p:nvSpPr>
          <p:cNvPr id="11" name="TextBox 10">
            <a:extLst>
              <a:ext uri="{FF2B5EF4-FFF2-40B4-BE49-F238E27FC236}">
                <a16:creationId xmlns:a16="http://schemas.microsoft.com/office/drawing/2014/main" id="{451A841B-6F20-4833-A35C-11D3FF6E549B}"/>
              </a:ext>
            </a:extLst>
          </p:cNvPr>
          <p:cNvSpPr txBox="1"/>
          <p:nvPr/>
        </p:nvSpPr>
        <p:spPr>
          <a:xfrm>
            <a:off x="167981" y="1206083"/>
            <a:ext cx="2252895" cy="646331"/>
          </a:xfrm>
          <a:prstGeom prst="rect">
            <a:avLst/>
          </a:prstGeom>
          <a:solidFill>
            <a:schemeClr val="accent2">
              <a:lumMod val="20000"/>
              <a:lumOff val="80000"/>
            </a:schemeClr>
          </a:solidFill>
        </p:spPr>
        <p:txBody>
          <a:bodyPr wrap="square" rtlCol="0">
            <a:spAutoFit/>
          </a:bodyPr>
          <a:lstStyle/>
          <a:p>
            <a:r>
              <a:rPr lang="en-GB" sz="1400" dirty="0">
                <a:latin typeface="Segoe UI" panose="020B0502040204020203" pitchFamily="34" charset="0"/>
                <a:cs typeface="Segoe UI" panose="020B0502040204020203" pitchFamily="34" charset="0"/>
              </a:rPr>
              <a:t>% number of staff in NHS trust by ethnicity</a:t>
            </a:r>
          </a:p>
          <a:p>
            <a:r>
              <a:rPr lang="en-GB" sz="800" dirty="0">
                <a:latin typeface="Segoe UI" panose="020B0502040204020203" pitchFamily="34" charset="0"/>
                <a:cs typeface="Segoe UI" panose="020B0502040204020203" pitchFamily="34" charset="0"/>
              </a:rPr>
              <a:t>Indicator 1 </a:t>
            </a:r>
          </a:p>
        </p:txBody>
      </p:sp>
      <p:sp>
        <p:nvSpPr>
          <p:cNvPr id="13" name="TextBox 12">
            <a:extLst>
              <a:ext uri="{FF2B5EF4-FFF2-40B4-BE49-F238E27FC236}">
                <a16:creationId xmlns:a16="http://schemas.microsoft.com/office/drawing/2014/main" id="{5C412FB2-5111-4A0C-8305-5619D8321C96}"/>
              </a:ext>
            </a:extLst>
          </p:cNvPr>
          <p:cNvSpPr txBox="1"/>
          <p:nvPr/>
        </p:nvSpPr>
        <p:spPr>
          <a:xfrm>
            <a:off x="195062" y="2058769"/>
            <a:ext cx="2252895" cy="646331"/>
          </a:xfrm>
          <a:prstGeom prst="rect">
            <a:avLst/>
          </a:prstGeom>
          <a:solidFill>
            <a:schemeClr val="accent3">
              <a:lumMod val="20000"/>
              <a:lumOff val="80000"/>
            </a:schemeClr>
          </a:solidFill>
        </p:spPr>
        <p:txBody>
          <a:bodyPr wrap="square" rtlCol="0">
            <a:spAutoFit/>
          </a:bodyPr>
          <a:lstStyle/>
          <a:p>
            <a:r>
              <a:rPr lang="en-GB" sz="1400" dirty="0">
                <a:latin typeface="Segoe UI" panose="020B0502040204020203" pitchFamily="34" charset="0"/>
                <a:cs typeface="Segoe UI" panose="020B0502040204020203" pitchFamily="34" charset="0"/>
              </a:rPr>
              <a:t>Likelihood of appointment</a:t>
            </a:r>
          </a:p>
          <a:p>
            <a:r>
              <a:rPr lang="en-GB" sz="800" dirty="0">
                <a:latin typeface="Segoe UI" panose="020B0502040204020203" pitchFamily="34" charset="0"/>
                <a:cs typeface="Segoe UI" panose="020B0502040204020203" pitchFamily="34" charset="0"/>
              </a:rPr>
              <a:t>Indicator 2 </a:t>
            </a:r>
          </a:p>
        </p:txBody>
      </p:sp>
      <p:sp>
        <p:nvSpPr>
          <p:cNvPr id="14" name="TextBox 13">
            <a:extLst>
              <a:ext uri="{FF2B5EF4-FFF2-40B4-BE49-F238E27FC236}">
                <a16:creationId xmlns:a16="http://schemas.microsoft.com/office/drawing/2014/main" id="{C9C6C931-F2CC-4C03-8BC0-70690E439FB2}"/>
              </a:ext>
            </a:extLst>
          </p:cNvPr>
          <p:cNvSpPr txBox="1"/>
          <p:nvPr/>
        </p:nvSpPr>
        <p:spPr>
          <a:xfrm>
            <a:off x="195060" y="2857500"/>
            <a:ext cx="2252895" cy="430887"/>
          </a:xfrm>
          <a:prstGeom prst="rect">
            <a:avLst/>
          </a:prstGeom>
          <a:solidFill>
            <a:schemeClr val="accent2">
              <a:lumMod val="20000"/>
              <a:lumOff val="80000"/>
            </a:schemeClr>
          </a:solidFill>
        </p:spPr>
        <p:txBody>
          <a:bodyPr wrap="square" rtlCol="0">
            <a:spAutoFit/>
          </a:bodyPr>
          <a:lstStyle/>
          <a:p>
            <a:r>
              <a:rPr lang="en-GB" sz="1400" dirty="0">
                <a:latin typeface="Segoe UI" panose="020B0502040204020203" pitchFamily="34" charset="0"/>
                <a:cs typeface="Segoe UI" panose="020B0502040204020203" pitchFamily="34" charset="0"/>
              </a:rPr>
              <a:t>Formal disciplinary</a:t>
            </a:r>
          </a:p>
          <a:p>
            <a:r>
              <a:rPr lang="en-GB" sz="800" dirty="0">
                <a:latin typeface="Segoe UI" panose="020B0502040204020203" pitchFamily="34" charset="0"/>
                <a:cs typeface="Segoe UI" panose="020B0502040204020203" pitchFamily="34" charset="0"/>
              </a:rPr>
              <a:t>Indicator 3 </a:t>
            </a:r>
          </a:p>
        </p:txBody>
      </p:sp>
      <p:sp>
        <p:nvSpPr>
          <p:cNvPr id="15" name="TextBox 14">
            <a:extLst>
              <a:ext uri="{FF2B5EF4-FFF2-40B4-BE49-F238E27FC236}">
                <a16:creationId xmlns:a16="http://schemas.microsoft.com/office/drawing/2014/main" id="{28F1B6BD-DE7E-4BC6-B969-4A1244C84773}"/>
              </a:ext>
            </a:extLst>
          </p:cNvPr>
          <p:cNvSpPr txBox="1"/>
          <p:nvPr/>
        </p:nvSpPr>
        <p:spPr>
          <a:xfrm>
            <a:off x="195062" y="3390397"/>
            <a:ext cx="2252895" cy="646331"/>
          </a:xfrm>
          <a:prstGeom prst="rect">
            <a:avLst/>
          </a:prstGeom>
          <a:solidFill>
            <a:schemeClr val="accent2">
              <a:lumMod val="20000"/>
              <a:lumOff val="80000"/>
            </a:schemeClr>
          </a:solidFill>
        </p:spPr>
        <p:txBody>
          <a:bodyPr wrap="square" rtlCol="0">
            <a:spAutoFit/>
          </a:bodyPr>
          <a:lstStyle/>
          <a:p>
            <a:r>
              <a:rPr lang="en-GB" sz="1400" dirty="0">
                <a:latin typeface="Segoe UI" panose="020B0502040204020203" pitchFamily="34" charset="0"/>
                <a:cs typeface="Segoe UI" panose="020B0502040204020203" pitchFamily="34" charset="0"/>
              </a:rPr>
              <a:t>Non-mandatory training and CPD</a:t>
            </a:r>
          </a:p>
          <a:p>
            <a:r>
              <a:rPr lang="en-GB" sz="800" dirty="0">
                <a:latin typeface="Segoe UI" panose="020B0502040204020203" pitchFamily="34" charset="0"/>
                <a:cs typeface="Segoe UI" panose="020B0502040204020203" pitchFamily="34" charset="0"/>
              </a:rPr>
              <a:t>Indicator 4</a:t>
            </a:r>
          </a:p>
        </p:txBody>
      </p:sp>
      <p:sp>
        <p:nvSpPr>
          <p:cNvPr id="16" name="TextBox 15">
            <a:extLst>
              <a:ext uri="{FF2B5EF4-FFF2-40B4-BE49-F238E27FC236}">
                <a16:creationId xmlns:a16="http://schemas.microsoft.com/office/drawing/2014/main" id="{A1DACDF1-A2A0-4510-8739-DBD5A038E39B}"/>
              </a:ext>
            </a:extLst>
          </p:cNvPr>
          <p:cNvSpPr txBox="1"/>
          <p:nvPr/>
        </p:nvSpPr>
        <p:spPr>
          <a:xfrm>
            <a:off x="167981" y="4180386"/>
            <a:ext cx="2252895" cy="861774"/>
          </a:xfrm>
          <a:prstGeom prst="rect">
            <a:avLst/>
          </a:prstGeom>
          <a:solidFill>
            <a:schemeClr val="accent2">
              <a:lumMod val="20000"/>
              <a:lumOff val="80000"/>
            </a:schemeClr>
          </a:solidFill>
        </p:spPr>
        <p:txBody>
          <a:bodyPr wrap="square" rtlCol="0">
            <a:spAutoFit/>
          </a:bodyPr>
          <a:lstStyle/>
          <a:p>
            <a:r>
              <a:rPr lang="en-GB" sz="1400" dirty="0">
                <a:latin typeface="Segoe UI" panose="020B0502040204020203" pitchFamily="34" charset="0"/>
                <a:cs typeface="Segoe UI" panose="020B0502040204020203" pitchFamily="34" charset="0"/>
              </a:rPr>
              <a:t>Harassment &amp; Bullying from patients, relatives or public</a:t>
            </a:r>
          </a:p>
          <a:p>
            <a:r>
              <a:rPr lang="en-GB" sz="800" dirty="0">
                <a:latin typeface="Segoe UI" panose="020B0502040204020203" pitchFamily="34" charset="0"/>
                <a:cs typeface="Segoe UI" panose="020B0502040204020203" pitchFamily="34" charset="0"/>
              </a:rPr>
              <a:t>Indicator 5</a:t>
            </a:r>
          </a:p>
        </p:txBody>
      </p:sp>
      <p:sp>
        <p:nvSpPr>
          <p:cNvPr id="19" name="TextBox 18">
            <a:extLst>
              <a:ext uri="{FF2B5EF4-FFF2-40B4-BE49-F238E27FC236}">
                <a16:creationId xmlns:a16="http://schemas.microsoft.com/office/drawing/2014/main" id="{3B0AEC32-4824-4CA0-B333-049C2B099D2B}"/>
              </a:ext>
            </a:extLst>
          </p:cNvPr>
          <p:cNvSpPr txBox="1"/>
          <p:nvPr/>
        </p:nvSpPr>
        <p:spPr>
          <a:xfrm>
            <a:off x="3931755" y="1089558"/>
            <a:ext cx="5044264" cy="769441"/>
          </a:xfrm>
          <a:prstGeom prst="rect">
            <a:avLst/>
          </a:prstGeom>
          <a:noFill/>
        </p:spPr>
        <p:txBody>
          <a:bodyPr wrap="square" rtlCol="0">
            <a:spAutoFit/>
          </a:bodyPr>
          <a:lstStyle/>
          <a:p>
            <a:r>
              <a:rPr lang="en-GB" sz="1100" dirty="0">
                <a:latin typeface="Segoe UI" panose="020B0502040204020203" pitchFamily="34" charset="0"/>
                <a:cs typeface="Segoe UI" panose="020B0502040204020203" pitchFamily="34" charset="0"/>
              </a:rPr>
              <a:t>Though there has been </a:t>
            </a:r>
            <a:r>
              <a:rPr lang="en-GB" sz="1100" b="1" dirty="0">
                <a:latin typeface="Segoe UI" panose="020B0502040204020203" pitchFamily="34" charset="0"/>
                <a:cs typeface="Segoe UI" panose="020B0502040204020203" pitchFamily="34" charset="0"/>
              </a:rPr>
              <a:t>an increase of 3.24% or 372 headcount for staff  from B.A.ME backgrounds</a:t>
            </a:r>
            <a:r>
              <a:rPr lang="en-GB" sz="1100" dirty="0">
                <a:latin typeface="Segoe UI" panose="020B0502040204020203" pitchFamily="34" charset="0"/>
                <a:cs typeface="Segoe UI" panose="020B0502040204020203" pitchFamily="34" charset="0"/>
              </a:rPr>
              <a:t>., B.A.ME staff still remain under-represented in  medium and upper bands, compared to their proportion within the Trust,  72.3% of B.A.ME staff are within lower bands (Bad 5 and below)</a:t>
            </a:r>
          </a:p>
        </p:txBody>
      </p:sp>
      <p:sp>
        <p:nvSpPr>
          <p:cNvPr id="21" name="TextBox 20">
            <a:extLst>
              <a:ext uri="{FF2B5EF4-FFF2-40B4-BE49-F238E27FC236}">
                <a16:creationId xmlns:a16="http://schemas.microsoft.com/office/drawing/2014/main" id="{B8ABF489-9115-4B2A-AC4F-6B3FBF0AFDE4}"/>
              </a:ext>
            </a:extLst>
          </p:cNvPr>
          <p:cNvSpPr txBox="1"/>
          <p:nvPr/>
        </p:nvSpPr>
        <p:spPr>
          <a:xfrm>
            <a:off x="3931755" y="1771612"/>
            <a:ext cx="4902778" cy="659604"/>
          </a:xfrm>
          <a:prstGeom prst="rect">
            <a:avLst/>
          </a:prstGeom>
          <a:noFill/>
        </p:spPr>
        <p:txBody>
          <a:bodyPr wrap="square" rtlCol="0">
            <a:spAutoFit/>
          </a:bodyPr>
          <a:lstStyle/>
          <a:p>
            <a:pPr>
              <a:lnSpc>
                <a:spcPct val="115000"/>
              </a:lnSpc>
              <a:spcAft>
                <a:spcPts val="1000"/>
              </a:spcAft>
            </a:pPr>
            <a:r>
              <a:rPr lang="en-GB" sz="1100" dirty="0">
                <a:latin typeface="Segoe UI" panose="020B0502040204020203" pitchFamily="34" charset="0"/>
                <a:cs typeface="Segoe UI" panose="020B0502040204020203" pitchFamily="34" charset="0"/>
              </a:rPr>
              <a:t>The disparity ratio for B.A.ME staff being appointed from shortlisting is currently </a:t>
            </a:r>
            <a:r>
              <a:rPr lang="en-GB" sz="1100" b="1" dirty="0">
                <a:latin typeface="Segoe UI" panose="020B0502040204020203" pitchFamily="34" charset="0"/>
                <a:cs typeface="Segoe UI" panose="020B0502040204020203" pitchFamily="34" charset="0"/>
              </a:rPr>
              <a:t>1.71, </a:t>
            </a:r>
            <a:r>
              <a:rPr lang="en-GB" sz="1100" dirty="0">
                <a:latin typeface="Segoe UI" panose="020B0502040204020203" pitchFamily="34" charset="0"/>
                <a:cs typeface="Segoe UI" panose="020B0502040204020203" pitchFamily="34" charset="0"/>
              </a:rPr>
              <a:t>this has worsened from our baseline set  at1.46 in 2021 (though improved to 1.33 in 2022) and well below our target of 1.20</a:t>
            </a:r>
          </a:p>
        </p:txBody>
      </p:sp>
      <p:sp>
        <p:nvSpPr>
          <p:cNvPr id="23" name="TextBox 22">
            <a:extLst>
              <a:ext uri="{FF2B5EF4-FFF2-40B4-BE49-F238E27FC236}">
                <a16:creationId xmlns:a16="http://schemas.microsoft.com/office/drawing/2014/main" id="{7D0E4B96-EB31-475A-83FD-2E7F39108766}"/>
              </a:ext>
            </a:extLst>
          </p:cNvPr>
          <p:cNvSpPr txBox="1"/>
          <p:nvPr/>
        </p:nvSpPr>
        <p:spPr>
          <a:xfrm>
            <a:off x="3988810" y="2525042"/>
            <a:ext cx="5101402" cy="1107996"/>
          </a:xfrm>
          <a:prstGeom prst="rect">
            <a:avLst/>
          </a:prstGeom>
          <a:noFill/>
        </p:spPr>
        <p:txBody>
          <a:bodyPr wrap="square" rtlCol="0">
            <a:spAutoFit/>
          </a:bodyPr>
          <a:lstStyle/>
          <a:p>
            <a:r>
              <a:rPr lang="en-GB" sz="1100" dirty="0">
                <a:latin typeface="Segoe UI" panose="020B0502040204020203" pitchFamily="34" charset="0"/>
                <a:cs typeface="Segoe UI" panose="020B0502040204020203" pitchFamily="34" charset="0"/>
              </a:rPr>
              <a:t>B.A.ME staff entering into a formal disciplinary process compared to white staff in 2022/23 </a:t>
            </a:r>
            <a:r>
              <a:rPr lang="en-GB" sz="1100" b="1" dirty="0">
                <a:latin typeface="Segoe UI" panose="020B0502040204020203" pitchFamily="34" charset="0"/>
                <a:cs typeface="Segoe UI" panose="020B0502040204020203" pitchFamily="34" charset="0"/>
              </a:rPr>
              <a:t>is 1.48%, </a:t>
            </a:r>
            <a:r>
              <a:rPr lang="en-GB" sz="1100" dirty="0">
                <a:latin typeface="Segoe UI" panose="020B0502040204020203" pitchFamily="34" charset="0"/>
                <a:cs typeface="Segoe UI" panose="020B0502040204020203" pitchFamily="34" charset="0"/>
              </a:rPr>
              <a:t>a slight decrease from 1.49% in 2021/22. </a:t>
            </a:r>
          </a:p>
          <a:p>
            <a:r>
              <a:rPr lang="en-GB" sz="1100" b="1" dirty="0">
                <a:latin typeface="Segoe UI" panose="020B0502040204020203" pitchFamily="34" charset="0"/>
                <a:cs typeface="Segoe UI" panose="020B0502040204020203" pitchFamily="34" charset="0"/>
              </a:rPr>
              <a:t>18% </a:t>
            </a:r>
            <a:r>
              <a:rPr lang="en-GB" sz="1100" dirty="0">
                <a:latin typeface="Segoe UI" panose="020B0502040204020203" pitchFamily="34" charset="0"/>
                <a:cs typeface="Segoe UI" panose="020B0502040204020203" pitchFamily="34" charset="0"/>
              </a:rPr>
              <a:t>of HR recorded cases involve B.A.ME colleagues compared to last year’s rate of  25%, the reduction is despite an increase of the number people recorded as going through HR disciplinary process, but not all cases are recorded</a:t>
            </a:r>
          </a:p>
        </p:txBody>
      </p:sp>
      <p:sp>
        <p:nvSpPr>
          <p:cNvPr id="24" name="TextBox 23">
            <a:extLst>
              <a:ext uri="{FF2B5EF4-FFF2-40B4-BE49-F238E27FC236}">
                <a16:creationId xmlns:a16="http://schemas.microsoft.com/office/drawing/2014/main" id="{49E2FC0F-9549-4D85-A26E-A7F251FF2A59}"/>
              </a:ext>
            </a:extLst>
          </p:cNvPr>
          <p:cNvSpPr txBox="1"/>
          <p:nvPr/>
        </p:nvSpPr>
        <p:spPr>
          <a:xfrm>
            <a:off x="3988809" y="3541536"/>
            <a:ext cx="5101403" cy="938719"/>
          </a:xfrm>
          <a:prstGeom prst="rect">
            <a:avLst/>
          </a:prstGeom>
          <a:noFill/>
        </p:spPr>
        <p:txBody>
          <a:bodyPr wrap="square" rtlCol="0">
            <a:spAutoFit/>
          </a:bodyPr>
          <a:lstStyle/>
          <a:p>
            <a:r>
              <a:rPr lang="en-GB" sz="1100" dirty="0">
                <a:latin typeface="Segoe UI" panose="020B0502040204020203" pitchFamily="34" charset="0"/>
                <a:cs typeface="Segoe UI" panose="020B0502040204020203" pitchFamily="34" charset="0"/>
              </a:rPr>
              <a:t>The data shows  that B.A.ME staff are  accessing non-mandatory training (CPD) at a slightly better rate of </a:t>
            </a:r>
            <a:r>
              <a:rPr lang="en-GB" sz="1100" b="1" dirty="0">
                <a:latin typeface="Segoe UI" panose="020B0502040204020203" pitchFamily="34" charset="0"/>
                <a:cs typeface="Segoe UI" panose="020B0502040204020203" pitchFamily="34" charset="0"/>
              </a:rPr>
              <a:t>23.59</a:t>
            </a:r>
            <a:r>
              <a:rPr lang="en-GB" sz="1100" dirty="0">
                <a:latin typeface="Segoe UI" panose="020B0502040204020203" pitchFamily="34" charset="0"/>
                <a:cs typeface="Segoe UI" panose="020B0502040204020203" pitchFamily="34" charset="0"/>
              </a:rPr>
              <a:t>% compared to their proportion in the workforce (22.86) and white staff are 71.225 compared to their proportion in the workforce (71.84%). Our target is 25%</a:t>
            </a:r>
          </a:p>
          <a:p>
            <a:endParaRPr lang="en-GB" sz="1100" dirty="0">
              <a:latin typeface="Segoe UI" panose="020B0502040204020203" pitchFamily="34" charset="0"/>
              <a:cs typeface="Segoe UI" panose="020B0502040204020203" pitchFamily="34" charset="0"/>
            </a:endParaRPr>
          </a:p>
        </p:txBody>
      </p:sp>
      <p:pic>
        <p:nvPicPr>
          <p:cNvPr id="1028" name="Picture 4">
            <a:extLst>
              <a:ext uri="{FF2B5EF4-FFF2-40B4-BE49-F238E27FC236}">
                <a16:creationId xmlns:a16="http://schemas.microsoft.com/office/drawing/2014/main" id="{8E334987-6578-4945-B1D2-C1D5989C982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80100" y="2113915"/>
            <a:ext cx="753676" cy="85543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DC15BC07-712B-433F-8BFE-55441B0DB0C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38729" y="992479"/>
            <a:ext cx="1217939" cy="93356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a:extLst>
              <a:ext uri="{FF2B5EF4-FFF2-40B4-BE49-F238E27FC236}">
                <a16:creationId xmlns:a16="http://schemas.microsoft.com/office/drawing/2014/main" id="{6F921464-190D-4228-8B5E-E656077F3A6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14945" y="4342546"/>
            <a:ext cx="1441723" cy="82573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838E4F0F-6258-446A-B0C4-B8D72A369FC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12626" y="3203780"/>
            <a:ext cx="1070146" cy="91453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2B2B524F-FFCE-1F3D-BCE7-611061ECC2F2}"/>
              </a:ext>
            </a:extLst>
          </p:cNvPr>
          <p:cNvPicPr>
            <a:picLocks noChangeAspect="1"/>
          </p:cNvPicPr>
          <p:nvPr/>
        </p:nvPicPr>
        <p:blipFill>
          <a:blip r:embed="rId9"/>
          <a:stretch>
            <a:fillRect/>
          </a:stretch>
        </p:blipFill>
        <p:spPr>
          <a:xfrm>
            <a:off x="5658981" y="4288678"/>
            <a:ext cx="3374952" cy="933472"/>
          </a:xfrm>
          <a:prstGeom prst="rect">
            <a:avLst/>
          </a:prstGeom>
        </p:spPr>
      </p:pic>
      <p:sp>
        <p:nvSpPr>
          <p:cNvPr id="2" name="TextBox 1">
            <a:extLst>
              <a:ext uri="{FF2B5EF4-FFF2-40B4-BE49-F238E27FC236}">
                <a16:creationId xmlns:a16="http://schemas.microsoft.com/office/drawing/2014/main" id="{DA695C7E-EA57-55CC-D712-04B1BC591650}"/>
              </a:ext>
            </a:extLst>
          </p:cNvPr>
          <p:cNvSpPr txBox="1"/>
          <p:nvPr/>
        </p:nvSpPr>
        <p:spPr>
          <a:xfrm>
            <a:off x="3818467" y="4342546"/>
            <a:ext cx="1930400" cy="769441"/>
          </a:xfrm>
          <a:prstGeom prst="rect">
            <a:avLst/>
          </a:prstGeom>
          <a:noFill/>
        </p:spPr>
        <p:txBody>
          <a:bodyPr wrap="square" rtlCol="0">
            <a:spAutoFit/>
          </a:bodyPr>
          <a:lstStyle/>
          <a:p>
            <a:r>
              <a:rPr lang="en-GB" sz="1100" b="1" dirty="0">
                <a:latin typeface="Segoe UI" panose="020B0502040204020203" pitchFamily="34" charset="0"/>
                <a:cs typeface="Segoe UI" panose="020B0502040204020203" pitchFamily="34" charset="0"/>
              </a:rPr>
              <a:t>25.9% </a:t>
            </a:r>
            <a:r>
              <a:rPr lang="en-GB" sz="1100" dirty="0">
                <a:latin typeface="Segoe UI" panose="020B0502040204020203" pitchFamily="34" charset="0"/>
                <a:cs typeface="Segoe UI" panose="020B0502040204020203" pitchFamily="34" charset="0"/>
              </a:rPr>
              <a:t>of NBT </a:t>
            </a:r>
            <a:r>
              <a:rPr lang="en-GB" sz="1100" b="1" dirty="0">
                <a:latin typeface="Segoe UI" panose="020B0502040204020203" pitchFamily="34" charset="0"/>
                <a:cs typeface="Segoe UI" panose="020B0502040204020203" pitchFamily="34" charset="0"/>
              </a:rPr>
              <a:t>B.A.ME</a:t>
            </a:r>
            <a:r>
              <a:rPr lang="en-GB" sz="1100" dirty="0">
                <a:latin typeface="Segoe UI" panose="020B0502040204020203" pitchFamily="34" charset="0"/>
                <a:cs typeface="Segoe UI" panose="020B0502040204020203" pitchFamily="34" charset="0"/>
              </a:rPr>
              <a:t> staff experience this compared to the national average of</a:t>
            </a:r>
            <a:r>
              <a:rPr lang="en-GB" sz="1100" b="1" dirty="0">
                <a:latin typeface="Segoe UI" panose="020B0502040204020203" pitchFamily="34" charset="0"/>
                <a:cs typeface="Segoe UI" panose="020B0502040204020203" pitchFamily="34" charset="0"/>
              </a:rPr>
              <a:t> 30.8%</a:t>
            </a:r>
            <a:endParaRPr lang="en-GB" sz="1100" dirty="0">
              <a:latin typeface="Segoe UI" panose="020B0502040204020203" pitchFamily="34" charset="0"/>
              <a:cs typeface="Segoe UI" panose="020B0502040204020203" pitchFamily="34" charset="0"/>
            </a:endParaRPr>
          </a:p>
        </p:txBody>
      </p:sp>
      <p:sp>
        <p:nvSpPr>
          <p:cNvPr id="6" name="TextBox 5">
            <a:extLst>
              <a:ext uri="{FF2B5EF4-FFF2-40B4-BE49-F238E27FC236}">
                <a16:creationId xmlns:a16="http://schemas.microsoft.com/office/drawing/2014/main" id="{D199120B-7DF9-00AF-2D6F-05A5AFD00212}"/>
              </a:ext>
            </a:extLst>
          </p:cNvPr>
          <p:cNvSpPr txBox="1"/>
          <p:nvPr/>
        </p:nvSpPr>
        <p:spPr>
          <a:xfrm>
            <a:off x="112935" y="5239444"/>
            <a:ext cx="4404019" cy="400110"/>
          </a:xfrm>
          <a:prstGeom prst="rect">
            <a:avLst/>
          </a:prstGeom>
          <a:noFill/>
        </p:spPr>
        <p:txBody>
          <a:bodyPr wrap="square" rtlCol="0">
            <a:spAutoFit/>
          </a:bodyPr>
          <a:lstStyle/>
          <a:p>
            <a:r>
              <a:rPr lang="en-GB" sz="1000" dirty="0">
                <a:solidFill>
                  <a:schemeClr val="bg1"/>
                </a:solidFill>
              </a:rPr>
              <a:t>*Please note, the Assure HR case system is not a reliable data source for HR cases as not all the divisions consistently use it. </a:t>
            </a:r>
          </a:p>
        </p:txBody>
      </p:sp>
      <p:sp>
        <p:nvSpPr>
          <p:cNvPr id="7" name="Oval 6">
            <a:extLst>
              <a:ext uri="{FF2B5EF4-FFF2-40B4-BE49-F238E27FC236}">
                <a16:creationId xmlns:a16="http://schemas.microsoft.com/office/drawing/2014/main" id="{9500420B-0D3D-44FF-6A5B-D3DAC1E73B3B}"/>
              </a:ext>
            </a:extLst>
          </p:cNvPr>
          <p:cNvSpPr/>
          <p:nvPr/>
        </p:nvSpPr>
        <p:spPr>
          <a:xfrm>
            <a:off x="8331200" y="4342546"/>
            <a:ext cx="412750" cy="699614"/>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70007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ext Placeholder 7">
            <a:extLst>
              <a:ext uri="{FF2B5EF4-FFF2-40B4-BE49-F238E27FC236}">
                <a16:creationId xmlns:a16="http://schemas.microsoft.com/office/drawing/2014/main" id="{3EA0C177-94AE-8540-80A3-DA0BFF335D1B}"/>
              </a:ext>
            </a:extLst>
          </p:cNvPr>
          <p:cNvSpPr>
            <a:spLocks noGrp="1"/>
          </p:cNvSpPr>
          <p:nvPr>
            <p:ph type="body" sz="quarter" idx="10"/>
          </p:nvPr>
        </p:nvSpPr>
        <p:spPr bwMode="auto">
          <a:xfrm>
            <a:off x="252412" y="257504"/>
            <a:ext cx="7512051" cy="1597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sz="2400" b="1" dirty="0">
                <a:solidFill>
                  <a:srgbClr val="005EB8"/>
                </a:solidFill>
                <a:latin typeface="Segoe UI" panose="020B0502040204020203" pitchFamily="34" charset="0"/>
                <a:cs typeface="Segoe UI" panose="020B0502040204020203" pitchFamily="34" charset="0"/>
              </a:rPr>
              <a:t>Key Findings WRES indicators 2022/ 2023 </a:t>
            </a:r>
          </a:p>
          <a:p>
            <a:r>
              <a:rPr lang="en-US" altLang="en-US" sz="2000" dirty="0">
                <a:solidFill>
                  <a:schemeClr val="tx1"/>
                </a:solidFill>
                <a:latin typeface="Segoe UI" panose="020B0502040204020203" pitchFamily="34" charset="0"/>
                <a:ea typeface="Tahoma" panose="020B0604030504040204" pitchFamily="34" charset="0"/>
                <a:cs typeface="Segoe UI" panose="020B0502040204020203" pitchFamily="34" charset="0"/>
              </a:rPr>
              <a:t>Workforce Race Equality Standard</a:t>
            </a:r>
          </a:p>
        </p:txBody>
      </p:sp>
      <p:pic>
        <p:nvPicPr>
          <p:cNvPr id="5" name="Picture 7" descr="NHSNBT_logo.jpg">
            <a:extLst>
              <a:ext uri="{FF2B5EF4-FFF2-40B4-BE49-F238E27FC236}">
                <a16:creationId xmlns:a16="http://schemas.microsoft.com/office/drawing/2014/main" id="{4906161F-0D4F-644C-8A02-7BECCA142A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4463" y="182563"/>
            <a:ext cx="1127125"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93B515C2-A257-44C3-A2DE-33B7FFD4E03B}"/>
              </a:ext>
            </a:extLst>
          </p:cNvPr>
          <p:cNvPicPr>
            <a:picLocks noChangeAspect="1"/>
          </p:cNvPicPr>
          <p:nvPr/>
        </p:nvPicPr>
        <p:blipFill rotWithShape="1">
          <a:blip r:embed="rId4"/>
          <a:srcRect t="65215" r="3181"/>
          <a:stretch/>
        </p:blipFill>
        <p:spPr>
          <a:xfrm>
            <a:off x="-40466" y="5504322"/>
            <a:ext cx="8964000" cy="541673"/>
          </a:xfrm>
          <a:prstGeom prst="rect">
            <a:avLst/>
          </a:prstGeom>
        </p:spPr>
      </p:pic>
      <p:sp>
        <p:nvSpPr>
          <p:cNvPr id="3" name="AutoShape 2" descr="Values landscape">
            <a:extLst>
              <a:ext uri="{FF2B5EF4-FFF2-40B4-BE49-F238E27FC236}">
                <a16:creationId xmlns:a16="http://schemas.microsoft.com/office/drawing/2014/main" id="{85C4CFBE-3556-4855-9783-24F626CA67B5}"/>
              </a:ext>
            </a:extLst>
          </p:cNvPr>
          <p:cNvSpPr>
            <a:spLocks noChangeAspect="1" noChangeArrowheads="1"/>
          </p:cNvSpPr>
          <p:nvPr/>
        </p:nvSpPr>
        <p:spPr bwMode="auto">
          <a:xfrm>
            <a:off x="4419600" y="27051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Segoe UI" panose="020B0502040204020203" pitchFamily="34" charset="0"/>
              <a:cs typeface="Segoe UI" panose="020B0502040204020203" pitchFamily="34" charset="0"/>
            </a:endParaRPr>
          </a:p>
        </p:txBody>
      </p:sp>
      <p:sp>
        <p:nvSpPr>
          <p:cNvPr id="4" name="AutoShape 4" descr="Values landscape">
            <a:extLst>
              <a:ext uri="{FF2B5EF4-FFF2-40B4-BE49-F238E27FC236}">
                <a16:creationId xmlns:a16="http://schemas.microsoft.com/office/drawing/2014/main" id="{4B2CD90B-AAD3-4F6F-9540-E0F3C99EBF51}"/>
              </a:ext>
            </a:extLst>
          </p:cNvPr>
          <p:cNvSpPr>
            <a:spLocks noChangeAspect="1" noChangeArrowheads="1"/>
          </p:cNvSpPr>
          <p:nvPr/>
        </p:nvSpPr>
        <p:spPr bwMode="auto">
          <a:xfrm>
            <a:off x="4572000" y="28575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Segoe UI" panose="020B0502040204020203" pitchFamily="34" charset="0"/>
              <a:cs typeface="Segoe UI" panose="020B0502040204020203" pitchFamily="34" charset="0"/>
            </a:endParaRPr>
          </a:p>
        </p:txBody>
      </p:sp>
      <p:sp>
        <p:nvSpPr>
          <p:cNvPr id="10" name="TextBox 9">
            <a:extLst>
              <a:ext uri="{FF2B5EF4-FFF2-40B4-BE49-F238E27FC236}">
                <a16:creationId xmlns:a16="http://schemas.microsoft.com/office/drawing/2014/main" id="{AE13106D-90AD-4392-83A9-2F601D08523D}"/>
              </a:ext>
            </a:extLst>
          </p:cNvPr>
          <p:cNvSpPr txBox="1"/>
          <p:nvPr/>
        </p:nvSpPr>
        <p:spPr>
          <a:xfrm>
            <a:off x="7045438" y="1110065"/>
            <a:ext cx="1642946" cy="1077218"/>
          </a:xfrm>
          <a:prstGeom prst="rect">
            <a:avLst/>
          </a:prstGeom>
          <a:noFill/>
        </p:spPr>
        <p:txBody>
          <a:bodyPr wrap="square" rtlCol="0">
            <a:spAutoFit/>
          </a:bodyPr>
          <a:lstStyle/>
          <a:p>
            <a:pPr algn="ctr"/>
            <a:r>
              <a:rPr lang="en-GB" sz="1600" dirty="0">
                <a:solidFill>
                  <a:schemeClr val="bg1"/>
                </a:solidFill>
                <a:latin typeface="Segoe UI" panose="020B0502040204020203" pitchFamily="34" charset="0"/>
                <a:ea typeface="Tahoma" panose="020B0604030504040204" pitchFamily="34" charset="0"/>
                <a:cs typeface="Segoe UI" panose="020B0502040204020203" pitchFamily="34" charset="0"/>
              </a:rPr>
              <a:t>Total number of BAME staff members at NBT</a:t>
            </a:r>
          </a:p>
        </p:txBody>
      </p:sp>
      <p:sp>
        <p:nvSpPr>
          <p:cNvPr id="11" name="TextBox 10">
            <a:extLst>
              <a:ext uri="{FF2B5EF4-FFF2-40B4-BE49-F238E27FC236}">
                <a16:creationId xmlns:a16="http://schemas.microsoft.com/office/drawing/2014/main" id="{451A841B-6F20-4833-A35C-11D3FF6E549B}"/>
              </a:ext>
            </a:extLst>
          </p:cNvPr>
          <p:cNvSpPr txBox="1"/>
          <p:nvPr/>
        </p:nvSpPr>
        <p:spPr>
          <a:xfrm>
            <a:off x="90600" y="1283139"/>
            <a:ext cx="2252895" cy="646331"/>
          </a:xfrm>
          <a:prstGeom prst="rect">
            <a:avLst/>
          </a:prstGeom>
          <a:solidFill>
            <a:schemeClr val="accent4">
              <a:lumMod val="20000"/>
              <a:lumOff val="80000"/>
            </a:schemeClr>
          </a:solidFill>
        </p:spPr>
        <p:txBody>
          <a:bodyPr wrap="square" rtlCol="0">
            <a:spAutoFit/>
          </a:bodyPr>
          <a:lstStyle/>
          <a:p>
            <a:r>
              <a:rPr lang="en-GB" sz="1400" dirty="0">
                <a:latin typeface="Segoe UI" panose="020B0502040204020203" pitchFamily="34" charset="0"/>
                <a:cs typeface="Segoe UI" panose="020B0502040204020203" pitchFamily="34" charset="0"/>
              </a:rPr>
              <a:t>Harassment &amp; Bullying from staff</a:t>
            </a:r>
          </a:p>
          <a:p>
            <a:r>
              <a:rPr lang="en-GB" sz="800" dirty="0">
                <a:latin typeface="Segoe UI" panose="020B0502040204020203" pitchFamily="34" charset="0"/>
                <a:cs typeface="Segoe UI" panose="020B0502040204020203" pitchFamily="34" charset="0"/>
              </a:rPr>
              <a:t>Indicator 6</a:t>
            </a:r>
            <a:endParaRPr lang="en-GB" sz="1000" dirty="0">
              <a:latin typeface="Segoe UI" panose="020B0502040204020203" pitchFamily="34" charset="0"/>
              <a:cs typeface="Segoe UI" panose="020B0502040204020203" pitchFamily="34" charset="0"/>
            </a:endParaRPr>
          </a:p>
        </p:txBody>
      </p:sp>
      <p:sp>
        <p:nvSpPr>
          <p:cNvPr id="14" name="TextBox 13">
            <a:extLst>
              <a:ext uri="{FF2B5EF4-FFF2-40B4-BE49-F238E27FC236}">
                <a16:creationId xmlns:a16="http://schemas.microsoft.com/office/drawing/2014/main" id="{C9C6C931-F2CC-4C03-8BC0-70690E439FB2}"/>
              </a:ext>
            </a:extLst>
          </p:cNvPr>
          <p:cNvSpPr txBox="1"/>
          <p:nvPr/>
        </p:nvSpPr>
        <p:spPr>
          <a:xfrm>
            <a:off x="73625" y="2287503"/>
            <a:ext cx="2252895" cy="861774"/>
          </a:xfrm>
          <a:prstGeom prst="rect">
            <a:avLst/>
          </a:prstGeom>
          <a:solidFill>
            <a:schemeClr val="accent4">
              <a:lumMod val="20000"/>
              <a:lumOff val="80000"/>
            </a:schemeClr>
          </a:solidFill>
        </p:spPr>
        <p:txBody>
          <a:bodyPr wrap="square" rtlCol="0">
            <a:spAutoFit/>
          </a:bodyPr>
          <a:lstStyle/>
          <a:p>
            <a:r>
              <a:rPr lang="en-GB" sz="1400" dirty="0">
                <a:latin typeface="Segoe UI" panose="020B0502040204020203" pitchFamily="34" charset="0"/>
                <a:cs typeface="Segoe UI" panose="020B0502040204020203" pitchFamily="34" charset="0"/>
              </a:rPr>
              <a:t>Staff believing equal opportunities for career progression or promotion</a:t>
            </a:r>
          </a:p>
          <a:p>
            <a:r>
              <a:rPr lang="en-GB" sz="800" dirty="0">
                <a:latin typeface="Segoe UI" panose="020B0502040204020203" pitchFamily="34" charset="0"/>
                <a:cs typeface="Segoe UI" panose="020B0502040204020203" pitchFamily="34" charset="0"/>
              </a:rPr>
              <a:t>Indicator 7</a:t>
            </a:r>
          </a:p>
        </p:txBody>
      </p:sp>
      <p:sp>
        <p:nvSpPr>
          <p:cNvPr id="15" name="TextBox 14">
            <a:extLst>
              <a:ext uri="{FF2B5EF4-FFF2-40B4-BE49-F238E27FC236}">
                <a16:creationId xmlns:a16="http://schemas.microsoft.com/office/drawing/2014/main" id="{28F1B6BD-DE7E-4BC6-B969-4A1244C84773}"/>
              </a:ext>
            </a:extLst>
          </p:cNvPr>
          <p:cNvSpPr txBox="1"/>
          <p:nvPr/>
        </p:nvSpPr>
        <p:spPr>
          <a:xfrm>
            <a:off x="73625" y="4514369"/>
            <a:ext cx="2252895" cy="430887"/>
          </a:xfrm>
          <a:prstGeom prst="rect">
            <a:avLst/>
          </a:prstGeom>
          <a:solidFill>
            <a:schemeClr val="accent4">
              <a:lumMod val="20000"/>
              <a:lumOff val="80000"/>
            </a:schemeClr>
          </a:solidFill>
        </p:spPr>
        <p:txBody>
          <a:bodyPr wrap="square" rtlCol="0">
            <a:spAutoFit/>
          </a:bodyPr>
          <a:lstStyle/>
          <a:p>
            <a:r>
              <a:rPr lang="en-GB" sz="1400" dirty="0">
                <a:latin typeface="Segoe UI" panose="020B0502040204020203" pitchFamily="34" charset="0"/>
                <a:cs typeface="Segoe UI" panose="020B0502040204020203" pitchFamily="34" charset="0"/>
              </a:rPr>
              <a:t>Board representation</a:t>
            </a:r>
          </a:p>
          <a:p>
            <a:r>
              <a:rPr lang="en-GB" sz="800" dirty="0">
                <a:latin typeface="Segoe UI" panose="020B0502040204020203" pitchFamily="34" charset="0"/>
                <a:cs typeface="Segoe UI" panose="020B0502040204020203" pitchFamily="34" charset="0"/>
              </a:rPr>
              <a:t>Indicator 9</a:t>
            </a:r>
          </a:p>
        </p:txBody>
      </p:sp>
      <p:sp>
        <p:nvSpPr>
          <p:cNvPr id="16" name="TextBox 15">
            <a:extLst>
              <a:ext uri="{FF2B5EF4-FFF2-40B4-BE49-F238E27FC236}">
                <a16:creationId xmlns:a16="http://schemas.microsoft.com/office/drawing/2014/main" id="{A1DACDF1-A2A0-4510-8739-DBD5A038E39B}"/>
              </a:ext>
            </a:extLst>
          </p:cNvPr>
          <p:cNvSpPr txBox="1"/>
          <p:nvPr/>
        </p:nvSpPr>
        <p:spPr>
          <a:xfrm>
            <a:off x="77713" y="3516211"/>
            <a:ext cx="2286845" cy="665395"/>
          </a:xfrm>
          <a:prstGeom prst="rect">
            <a:avLst/>
          </a:prstGeom>
          <a:solidFill>
            <a:schemeClr val="accent4">
              <a:lumMod val="20000"/>
              <a:lumOff val="80000"/>
            </a:schemeClr>
          </a:solidFill>
        </p:spPr>
        <p:txBody>
          <a:bodyPr wrap="square" rtlCol="0">
            <a:spAutoFit/>
          </a:bodyPr>
          <a:lstStyle/>
          <a:p>
            <a:r>
              <a:rPr lang="en-GB" sz="1400" dirty="0">
                <a:latin typeface="Segoe UI" panose="020B0502040204020203" pitchFamily="34" charset="0"/>
                <a:cs typeface="Segoe UI" panose="020B0502040204020203" pitchFamily="34" charset="0"/>
              </a:rPr>
              <a:t>Discrimination at work from a manager</a:t>
            </a:r>
          </a:p>
          <a:p>
            <a:r>
              <a:rPr lang="en-GB" sz="800" dirty="0">
                <a:latin typeface="Segoe UI" panose="020B0502040204020203" pitchFamily="34" charset="0"/>
                <a:cs typeface="Segoe UI" panose="020B0502040204020203" pitchFamily="34" charset="0"/>
              </a:rPr>
              <a:t>Indicator 8</a:t>
            </a:r>
            <a:endParaRPr lang="en-GB" sz="1000" dirty="0">
              <a:latin typeface="Segoe UI" panose="020B0502040204020203" pitchFamily="34" charset="0"/>
              <a:cs typeface="Segoe UI" panose="020B0502040204020203" pitchFamily="34" charset="0"/>
            </a:endParaRPr>
          </a:p>
        </p:txBody>
      </p:sp>
      <p:sp>
        <p:nvSpPr>
          <p:cNvPr id="21" name="TextBox 20">
            <a:extLst>
              <a:ext uri="{FF2B5EF4-FFF2-40B4-BE49-F238E27FC236}">
                <a16:creationId xmlns:a16="http://schemas.microsoft.com/office/drawing/2014/main" id="{B8ABF489-9115-4B2A-AC4F-6B3FBF0AFDE4}"/>
              </a:ext>
            </a:extLst>
          </p:cNvPr>
          <p:cNvSpPr txBox="1"/>
          <p:nvPr/>
        </p:nvSpPr>
        <p:spPr>
          <a:xfrm>
            <a:off x="3399558" y="2292639"/>
            <a:ext cx="1742530" cy="1107996"/>
          </a:xfrm>
          <a:prstGeom prst="rect">
            <a:avLst/>
          </a:prstGeom>
          <a:noFill/>
        </p:spPr>
        <p:txBody>
          <a:bodyPr wrap="square" rtlCol="0">
            <a:spAutoFit/>
          </a:bodyPr>
          <a:lstStyle/>
          <a:p>
            <a:r>
              <a:rPr lang="en-GB" sz="1100" b="1" dirty="0">
                <a:latin typeface="Segoe UI" panose="020B0502040204020203" pitchFamily="34" charset="0"/>
                <a:cs typeface="Segoe UI" panose="020B0502040204020203" pitchFamily="34" charset="0"/>
              </a:rPr>
              <a:t>41.8%</a:t>
            </a:r>
            <a:r>
              <a:rPr lang="en-GB" sz="1100" dirty="0">
                <a:latin typeface="Segoe UI" panose="020B0502040204020203" pitchFamily="34" charset="0"/>
                <a:cs typeface="Segoe UI" panose="020B0502040204020203" pitchFamily="34" charset="0"/>
              </a:rPr>
              <a:t> of NBT </a:t>
            </a:r>
            <a:r>
              <a:rPr lang="en-GB" sz="1100" b="1" dirty="0">
                <a:latin typeface="Segoe UI" panose="020B0502040204020203" pitchFamily="34" charset="0"/>
                <a:cs typeface="Segoe UI" panose="020B0502040204020203" pitchFamily="34" charset="0"/>
              </a:rPr>
              <a:t>B.A.ME staff</a:t>
            </a:r>
            <a:r>
              <a:rPr lang="en-GB" sz="1100" dirty="0">
                <a:latin typeface="Segoe UI" panose="020B0502040204020203" pitchFamily="34" charset="0"/>
                <a:cs typeface="Segoe UI" panose="020B0502040204020203" pitchFamily="34" charset="0"/>
              </a:rPr>
              <a:t> believe this compared to the </a:t>
            </a:r>
            <a:r>
              <a:rPr lang="en-GB" sz="1100" b="1" dirty="0">
                <a:latin typeface="Segoe UI" panose="020B0502040204020203" pitchFamily="34" charset="0"/>
                <a:cs typeface="Segoe UI" panose="020B0502040204020203" pitchFamily="34" charset="0"/>
              </a:rPr>
              <a:t>national average of 47% </a:t>
            </a:r>
            <a:r>
              <a:rPr lang="en-GB" sz="1100" dirty="0">
                <a:latin typeface="Segoe UI" panose="020B0502040204020203" pitchFamily="34" charset="0"/>
                <a:cs typeface="Segoe UI" panose="020B0502040204020203" pitchFamily="34" charset="0"/>
              </a:rPr>
              <a:t>in 2022. and </a:t>
            </a:r>
            <a:r>
              <a:rPr lang="en-GB" sz="1100" b="1" dirty="0">
                <a:latin typeface="Segoe UI" panose="020B0502040204020203" pitchFamily="34" charset="0"/>
                <a:cs typeface="Segoe UI" panose="020B0502040204020203" pitchFamily="34" charset="0"/>
              </a:rPr>
              <a:t>57.1% </a:t>
            </a:r>
            <a:r>
              <a:rPr lang="en-GB" sz="1100" dirty="0">
                <a:latin typeface="Segoe UI" panose="020B0502040204020203" pitchFamily="34" charset="0"/>
                <a:cs typeface="Segoe UI" panose="020B0502040204020203" pitchFamily="34" charset="0"/>
              </a:rPr>
              <a:t>of white staff at NBT </a:t>
            </a:r>
          </a:p>
        </p:txBody>
      </p:sp>
      <p:sp>
        <p:nvSpPr>
          <p:cNvPr id="23" name="TextBox 22">
            <a:extLst>
              <a:ext uri="{FF2B5EF4-FFF2-40B4-BE49-F238E27FC236}">
                <a16:creationId xmlns:a16="http://schemas.microsoft.com/office/drawing/2014/main" id="{7D0E4B96-EB31-475A-83FD-2E7F39108766}"/>
              </a:ext>
            </a:extLst>
          </p:cNvPr>
          <p:cNvSpPr txBox="1"/>
          <p:nvPr/>
        </p:nvSpPr>
        <p:spPr>
          <a:xfrm>
            <a:off x="3434821" y="1184672"/>
            <a:ext cx="1759788" cy="1107996"/>
          </a:xfrm>
          <a:prstGeom prst="rect">
            <a:avLst/>
          </a:prstGeom>
          <a:noFill/>
        </p:spPr>
        <p:txBody>
          <a:bodyPr wrap="square" rtlCol="0">
            <a:spAutoFit/>
          </a:bodyPr>
          <a:lstStyle/>
          <a:p>
            <a:r>
              <a:rPr lang="en-GB" sz="1100" b="1" dirty="0">
                <a:latin typeface="Segoe UI" panose="020B0502040204020203" pitchFamily="34" charset="0"/>
                <a:cs typeface="Segoe UI" panose="020B0502040204020203" pitchFamily="34" charset="0"/>
              </a:rPr>
              <a:t>23.5%</a:t>
            </a:r>
            <a:r>
              <a:rPr lang="en-GB" sz="1100" dirty="0">
                <a:latin typeface="Segoe UI" panose="020B0502040204020203" pitchFamily="34" charset="0"/>
                <a:cs typeface="Segoe UI" panose="020B0502040204020203" pitchFamily="34" charset="0"/>
              </a:rPr>
              <a:t> NBT B.A.ME Staff experience this compared to the </a:t>
            </a:r>
            <a:r>
              <a:rPr lang="en-GB" sz="1100" b="1" dirty="0">
                <a:latin typeface="Segoe UI" panose="020B0502040204020203" pitchFamily="34" charset="0"/>
                <a:cs typeface="Segoe UI" panose="020B0502040204020203" pitchFamily="34" charset="0"/>
              </a:rPr>
              <a:t>national average of 28.8%</a:t>
            </a:r>
            <a:r>
              <a:rPr lang="en-GB" sz="1100" b="1" dirty="0">
                <a:solidFill>
                  <a:srgbClr val="FF0000"/>
                </a:solidFill>
                <a:latin typeface="Segoe UI" panose="020B0502040204020203" pitchFamily="34" charset="0"/>
                <a:cs typeface="Segoe UI" panose="020B0502040204020203" pitchFamily="34" charset="0"/>
              </a:rPr>
              <a:t> </a:t>
            </a:r>
            <a:r>
              <a:rPr lang="en-GB" sz="1100" dirty="0">
                <a:latin typeface="Segoe UI" panose="020B0502040204020203" pitchFamily="34" charset="0"/>
                <a:cs typeface="Segoe UI" panose="020B0502040204020203" pitchFamily="34" charset="0"/>
              </a:rPr>
              <a:t>and</a:t>
            </a:r>
            <a:r>
              <a:rPr lang="en-GB" sz="1100" b="1" dirty="0">
                <a:latin typeface="Segoe UI" panose="020B0502040204020203" pitchFamily="34" charset="0"/>
                <a:cs typeface="Segoe UI" panose="020B0502040204020203" pitchFamily="34" charset="0"/>
              </a:rPr>
              <a:t> 21.6%</a:t>
            </a:r>
            <a:r>
              <a:rPr lang="en-GB" sz="1100" dirty="0">
                <a:latin typeface="Segoe UI" panose="020B0502040204020203" pitchFamily="34" charset="0"/>
                <a:cs typeface="Segoe UI" panose="020B0502040204020203" pitchFamily="34" charset="0"/>
              </a:rPr>
              <a:t> of white staff at NBT  </a:t>
            </a:r>
          </a:p>
        </p:txBody>
      </p:sp>
      <p:sp>
        <p:nvSpPr>
          <p:cNvPr id="24" name="TextBox 23">
            <a:extLst>
              <a:ext uri="{FF2B5EF4-FFF2-40B4-BE49-F238E27FC236}">
                <a16:creationId xmlns:a16="http://schemas.microsoft.com/office/drawing/2014/main" id="{49E2FC0F-9549-4D85-A26E-A7F251FF2A59}"/>
              </a:ext>
            </a:extLst>
          </p:cNvPr>
          <p:cNvSpPr txBox="1"/>
          <p:nvPr/>
        </p:nvSpPr>
        <p:spPr>
          <a:xfrm>
            <a:off x="3416857" y="3434883"/>
            <a:ext cx="2049354" cy="769441"/>
          </a:xfrm>
          <a:prstGeom prst="rect">
            <a:avLst/>
          </a:prstGeom>
          <a:noFill/>
        </p:spPr>
        <p:txBody>
          <a:bodyPr wrap="square" rtlCol="0">
            <a:spAutoFit/>
          </a:bodyPr>
          <a:lstStyle/>
          <a:p>
            <a:r>
              <a:rPr lang="en-GB" sz="1100" b="1" dirty="0">
                <a:latin typeface="Segoe UI" panose="020B0502040204020203" pitchFamily="34" charset="0"/>
                <a:cs typeface="Segoe UI" panose="020B0502040204020203" pitchFamily="34" charset="0"/>
              </a:rPr>
              <a:t>17% </a:t>
            </a:r>
            <a:r>
              <a:rPr lang="en-GB" sz="1100" dirty="0">
                <a:latin typeface="Segoe UI" panose="020B0502040204020203" pitchFamily="34" charset="0"/>
                <a:cs typeface="Segoe UI" panose="020B0502040204020203" pitchFamily="34" charset="0"/>
              </a:rPr>
              <a:t>of NBT </a:t>
            </a:r>
            <a:r>
              <a:rPr lang="en-GB" sz="1100" b="1" dirty="0">
                <a:latin typeface="Segoe UI" panose="020B0502040204020203" pitchFamily="34" charset="0"/>
                <a:cs typeface="Segoe UI" panose="020B0502040204020203" pitchFamily="34" charset="0"/>
              </a:rPr>
              <a:t>B.A.ME</a:t>
            </a:r>
            <a:r>
              <a:rPr lang="en-GB" sz="1100" dirty="0">
                <a:latin typeface="Segoe UI" panose="020B0502040204020203" pitchFamily="34" charset="0"/>
                <a:cs typeface="Segoe UI" panose="020B0502040204020203" pitchFamily="34" charset="0"/>
              </a:rPr>
              <a:t> </a:t>
            </a:r>
            <a:r>
              <a:rPr lang="en-GB" sz="1100" b="1" dirty="0">
                <a:latin typeface="Segoe UI" panose="020B0502040204020203" pitchFamily="34" charset="0"/>
                <a:cs typeface="Segoe UI" panose="020B0502040204020203" pitchFamily="34" charset="0"/>
              </a:rPr>
              <a:t>staff</a:t>
            </a:r>
            <a:r>
              <a:rPr lang="en-GB" sz="1100" dirty="0">
                <a:latin typeface="Segoe UI" panose="020B0502040204020203" pitchFamily="34" charset="0"/>
                <a:cs typeface="Segoe UI" panose="020B0502040204020203" pitchFamily="34" charset="0"/>
              </a:rPr>
              <a:t> experience this compared to </a:t>
            </a:r>
            <a:r>
              <a:rPr lang="en-GB" sz="1100" b="1" dirty="0">
                <a:latin typeface="Segoe UI" panose="020B0502040204020203" pitchFamily="34" charset="0"/>
                <a:cs typeface="Segoe UI" panose="020B0502040204020203" pitchFamily="34" charset="0"/>
              </a:rPr>
              <a:t>6% </a:t>
            </a:r>
            <a:r>
              <a:rPr lang="en-GB" sz="1100" dirty="0">
                <a:latin typeface="Segoe UI" panose="020B0502040204020203" pitchFamily="34" charset="0"/>
                <a:cs typeface="Segoe UI" panose="020B0502040204020203" pitchFamily="34" charset="0"/>
              </a:rPr>
              <a:t>of NBT </a:t>
            </a:r>
            <a:r>
              <a:rPr lang="en-GB" sz="1100" b="1" dirty="0">
                <a:latin typeface="Segoe UI" panose="020B0502040204020203" pitchFamily="34" charset="0"/>
                <a:cs typeface="Segoe UI" panose="020B0502040204020203" pitchFamily="34" charset="0"/>
              </a:rPr>
              <a:t>White staff </a:t>
            </a:r>
            <a:r>
              <a:rPr lang="en-GB" sz="1100" dirty="0">
                <a:latin typeface="Segoe UI" panose="020B0502040204020203" pitchFamily="34" charset="0"/>
                <a:cs typeface="Segoe UI" panose="020B0502040204020203" pitchFamily="34" charset="0"/>
              </a:rPr>
              <a:t>in 2022.</a:t>
            </a:r>
          </a:p>
        </p:txBody>
      </p:sp>
      <p:sp>
        <p:nvSpPr>
          <p:cNvPr id="38" name="TextBox 37">
            <a:extLst>
              <a:ext uri="{FF2B5EF4-FFF2-40B4-BE49-F238E27FC236}">
                <a16:creationId xmlns:a16="http://schemas.microsoft.com/office/drawing/2014/main" id="{9F6CE7F6-696F-4F6F-A436-1F1A40FC5D1B}"/>
              </a:ext>
            </a:extLst>
          </p:cNvPr>
          <p:cNvSpPr txBox="1"/>
          <p:nvPr/>
        </p:nvSpPr>
        <p:spPr>
          <a:xfrm>
            <a:off x="3349913" y="4178770"/>
            <a:ext cx="2326933" cy="1048942"/>
          </a:xfrm>
          <a:prstGeom prst="rect">
            <a:avLst/>
          </a:prstGeom>
          <a:noFill/>
        </p:spPr>
        <p:txBody>
          <a:bodyPr wrap="square" rtlCol="0">
            <a:spAutoFit/>
          </a:bodyPr>
          <a:lstStyle/>
          <a:p>
            <a:pPr>
              <a:lnSpc>
                <a:spcPct val="115000"/>
              </a:lnSpc>
              <a:spcAft>
                <a:spcPts val="600"/>
              </a:spcAft>
            </a:pPr>
            <a:r>
              <a:rPr lang="en-GB" sz="1100" dirty="0">
                <a:latin typeface="Segoe UI" panose="020B0502040204020203" pitchFamily="34" charset="0"/>
                <a:cs typeface="Segoe UI" panose="020B0502040204020203" pitchFamily="34" charset="0"/>
              </a:rPr>
              <a:t>There are </a:t>
            </a:r>
            <a:r>
              <a:rPr lang="en-GB" sz="1100" b="1" dirty="0">
                <a:latin typeface="Segoe UI" panose="020B0502040204020203" pitchFamily="34" charset="0"/>
                <a:cs typeface="Segoe UI" panose="020B0502040204020203" pitchFamily="34" charset="0"/>
              </a:rPr>
              <a:t>2 Board Members </a:t>
            </a:r>
            <a:r>
              <a:rPr lang="en-GB" sz="1100" dirty="0">
                <a:latin typeface="Segoe UI" panose="020B0502040204020203" pitchFamily="34" charset="0"/>
                <a:cs typeface="Segoe UI" panose="020B0502040204020203" pitchFamily="34" charset="0"/>
              </a:rPr>
              <a:t>(Executives and Non-Executive) who identify  as B.A.ME (13.33%), in 2022 only 1 Board member identified as B.A.ME</a:t>
            </a:r>
          </a:p>
        </p:txBody>
      </p:sp>
      <p:pic>
        <p:nvPicPr>
          <p:cNvPr id="1028" name="Picture 4">
            <a:extLst>
              <a:ext uri="{FF2B5EF4-FFF2-40B4-BE49-F238E27FC236}">
                <a16:creationId xmlns:a16="http://schemas.microsoft.com/office/drawing/2014/main" id="{DEAB7594-0E9A-4531-B65F-DDFF6D8D089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17023" y="1145541"/>
            <a:ext cx="861775" cy="81557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4">
            <a:extLst>
              <a:ext uri="{FF2B5EF4-FFF2-40B4-BE49-F238E27FC236}">
                <a16:creationId xmlns:a16="http://schemas.microsoft.com/office/drawing/2014/main" id="{99575C3D-D891-4518-A0F9-DA1AEA10C6E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37982" y="4356780"/>
            <a:ext cx="1041510" cy="59790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a:extLst>
              <a:ext uri="{FF2B5EF4-FFF2-40B4-BE49-F238E27FC236}">
                <a16:creationId xmlns:a16="http://schemas.microsoft.com/office/drawing/2014/main" id="{3AE84606-C5E1-442C-90C2-72CEE1AC351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93902" y="3259861"/>
            <a:ext cx="956012" cy="879369"/>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ABE3510E-3C8C-40D2-BA0E-4284B2D12F85}"/>
              </a:ext>
            </a:extLst>
          </p:cNvPr>
          <p:cNvSpPr txBox="1"/>
          <p:nvPr/>
        </p:nvSpPr>
        <p:spPr>
          <a:xfrm>
            <a:off x="1699021" y="5287660"/>
            <a:ext cx="2430466" cy="338554"/>
          </a:xfrm>
          <a:prstGeom prst="rect">
            <a:avLst/>
          </a:prstGeom>
          <a:solidFill>
            <a:schemeClr val="accent3">
              <a:lumMod val="20000"/>
              <a:lumOff val="80000"/>
            </a:schemeClr>
          </a:solidFill>
        </p:spPr>
        <p:txBody>
          <a:bodyPr wrap="square" rtlCol="0">
            <a:spAutoFit/>
          </a:bodyPr>
          <a:lstStyle/>
          <a:p>
            <a:r>
              <a:rPr lang="en-GB" sz="1600" dirty="0"/>
              <a:t>Source: ESR/ Staff Survey</a:t>
            </a:r>
          </a:p>
        </p:txBody>
      </p:sp>
      <p:pic>
        <p:nvPicPr>
          <p:cNvPr id="31" name="Picture 4">
            <a:extLst>
              <a:ext uri="{FF2B5EF4-FFF2-40B4-BE49-F238E27FC236}">
                <a16:creationId xmlns:a16="http://schemas.microsoft.com/office/drawing/2014/main" id="{7DD6065F-DDB3-4F03-8D76-13E1B8A9BE4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37416" y="2202604"/>
            <a:ext cx="753676" cy="85543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8774CD03-F89A-93D4-BEA6-91F36E5B9F1B}"/>
              </a:ext>
            </a:extLst>
          </p:cNvPr>
          <p:cNvPicPr>
            <a:picLocks noChangeAspect="1"/>
          </p:cNvPicPr>
          <p:nvPr/>
        </p:nvPicPr>
        <p:blipFill>
          <a:blip r:embed="rId9"/>
          <a:stretch>
            <a:fillRect/>
          </a:stretch>
        </p:blipFill>
        <p:spPr>
          <a:xfrm>
            <a:off x="5229871" y="1180436"/>
            <a:ext cx="3878153" cy="975140"/>
          </a:xfrm>
          <a:prstGeom prst="rect">
            <a:avLst/>
          </a:prstGeom>
        </p:spPr>
      </p:pic>
      <p:pic>
        <p:nvPicPr>
          <p:cNvPr id="9" name="Picture 8">
            <a:extLst>
              <a:ext uri="{FF2B5EF4-FFF2-40B4-BE49-F238E27FC236}">
                <a16:creationId xmlns:a16="http://schemas.microsoft.com/office/drawing/2014/main" id="{902648CD-86F6-D1BA-83C3-31ADB271A5E9}"/>
              </a:ext>
            </a:extLst>
          </p:cNvPr>
          <p:cNvPicPr>
            <a:picLocks noChangeAspect="1"/>
          </p:cNvPicPr>
          <p:nvPr/>
        </p:nvPicPr>
        <p:blipFill rotWithShape="1">
          <a:blip r:embed="rId10"/>
          <a:srcRect l="885"/>
          <a:stretch/>
        </p:blipFill>
        <p:spPr>
          <a:xfrm>
            <a:off x="5229872" y="2218763"/>
            <a:ext cx="3914128" cy="993644"/>
          </a:xfrm>
          <a:prstGeom prst="rect">
            <a:avLst/>
          </a:prstGeom>
        </p:spPr>
      </p:pic>
      <p:pic>
        <p:nvPicPr>
          <p:cNvPr id="13" name="Picture 12">
            <a:extLst>
              <a:ext uri="{FF2B5EF4-FFF2-40B4-BE49-F238E27FC236}">
                <a16:creationId xmlns:a16="http://schemas.microsoft.com/office/drawing/2014/main" id="{C57ED13D-9742-1989-F37C-D8C47DAD326C}"/>
              </a:ext>
            </a:extLst>
          </p:cNvPr>
          <p:cNvPicPr>
            <a:picLocks noChangeAspect="1"/>
          </p:cNvPicPr>
          <p:nvPr/>
        </p:nvPicPr>
        <p:blipFill>
          <a:blip r:embed="rId11"/>
          <a:stretch>
            <a:fillRect/>
          </a:stretch>
        </p:blipFill>
        <p:spPr>
          <a:xfrm>
            <a:off x="5378450" y="3231972"/>
            <a:ext cx="3702121" cy="769441"/>
          </a:xfrm>
          <a:prstGeom prst="rect">
            <a:avLst/>
          </a:prstGeom>
        </p:spPr>
      </p:pic>
      <p:sp>
        <p:nvSpPr>
          <p:cNvPr id="2" name="Oval 1">
            <a:extLst>
              <a:ext uri="{FF2B5EF4-FFF2-40B4-BE49-F238E27FC236}">
                <a16:creationId xmlns:a16="http://schemas.microsoft.com/office/drawing/2014/main" id="{6D90BB2E-EA3B-FBC9-972B-E3825FFAF19D}"/>
              </a:ext>
            </a:extLst>
          </p:cNvPr>
          <p:cNvSpPr/>
          <p:nvPr/>
        </p:nvSpPr>
        <p:spPr>
          <a:xfrm>
            <a:off x="8315096" y="1238250"/>
            <a:ext cx="373288" cy="69122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2" name="Oval 11">
            <a:extLst>
              <a:ext uri="{FF2B5EF4-FFF2-40B4-BE49-F238E27FC236}">
                <a16:creationId xmlns:a16="http://schemas.microsoft.com/office/drawing/2014/main" id="{46C24BA9-ADA0-85E0-5113-AAED8618935D}"/>
              </a:ext>
            </a:extLst>
          </p:cNvPr>
          <p:cNvSpPr/>
          <p:nvPr/>
        </p:nvSpPr>
        <p:spPr>
          <a:xfrm>
            <a:off x="8375650" y="2292668"/>
            <a:ext cx="425450" cy="790431"/>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7" name="Oval 16">
            <a:extLst>
              <a:ext uri="{FF2B5EF4-FFF2-40B4-BE49-F238E27FC236}">
                <a16:creationId xmlns:a16="http://schemas.microsoft.com/office/drawing/2014/main" id="{1CBFD959-B7E0-E1BE-AFA8-166720A61B23}"/>
              </a:ext>
            </a:extLst>
          </p:cNvPr>
          <p:cNvSpPr/>
          <p:nvPr/>
        </p:nvSpPr>
        <p:spPr>
          <a:xfrm flipV="1">
            <a:off x="8375650" y="3235496"/>
            <a:ext cx="425450" cy="691913"/>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aphicFrame>
        <p:nvGraphicFramePr>
          <p:cNvPr id="20" name="Table 19">
            <a:extLst>
              <a:ext uri="{FF2B5EF4-FFF2-40B4-BE49-F238E27FC236}">
                <a16:creationId xmlns:a16="http://schemas.microsoft.com/office/drawing/2014/main" id="{BA81E749-69F3-FD79-BEA4-84E6CBFD7E57}"/>
              </a:ext>
            </a:extLst>
          </p:cNvPr>
          <p:cNvGraphicFramePr>
            <a:graphicFrameLocks noGrp="1"/>
          </p:cNvGraphicFramePr>
          <p:nvPr>
            <p:extLst>
              <p:ext uri="{D42A27DB-BD31-4B8C-83A1-F6EECF244321}">
                <p14:modId xmlns:p14="http://schemas.microsoft.com/office/powerpoint/2010/main" val="2524828812"/>
              </p:ext>
            </p:extLst>
          </p:nvPr>
        </p:nvGraphicFramePr>
        <p:xfrm>
          <a:off x="5656098" y="4178770"/>
          <a:ext cx="3343969" cy="1251547"/>
        </p:xfrm>
        <a:graphic>
          <a:graphicData uri="http://schemas.openxmlformats.org/drawingml/2006/table">
            <a:tbl>
              <a:tblPr firstRow="1" firstCol="1" bandRow="1">
                <a:tableStyleId>{5C22544A-7EE6-4342-B048-85BDC9FD1C3A}</a:tableStyleId>
              </a:tblPr>
              <a:tblGrid>
                <a:gridCol w="992247">
                  <a:extLst>
                    <a:ext uri="{9D8B030D-6E8A-4147-A177-3AD203B41FA5}">
                      <a16:colId xmlns:a16="http://schemas.microsoft.com/office/drawing/2014/main" val="3360734011"/>
                    </a:ext>
                  </a:extLst>
                </a:gridCol>
                <a:gridCol w="658388">
                  <a:extLst>
                    <a:ext uri="{9D8B030D-6E8A-4147-A177-3AD203B41FA5}">
                      <a16:colId xmlns:a16="http://schemas.microsoft.com/office/drawing/2014/main" val="2113534046"/>
                    </a:ext>
                  </a:extLst>
                </a:gridCol>
                <a:gridCol w="885106">
                  <a:extLst>
                    <a:ext uri="{9D8B030D-6E8A-4147-A177-3AD203B41FA5}">
                      <a16:colId xmlns:a16="http://schemas.microsoft.com/office/drawing/2014/main" val="4014480275"/>
                    </a:ext>
                  </a:extLst>
                </a:gridCol>
                <a:gridCol w="808228">
                  <a:extLst>
                    <a:ext uri="{9D8B030D-6E8A-4147-A177-3AD203B41FA5}">
                      <a16:colId xmlns:a16="http://schemas.microsoft.com/office/drawing/2014/main" val="4217503347"/>
                    </a:ext>
                  </a:extLst>
                </a:gridCol>
              </a:tblGrid>
              <a:tr h="513166">
                <a:tc>
                  <a:txBody>
                    <a:bodyPr/>
                    <a:lstStyle/>
                    <a:p>
                      <a:r>
                        <a:rPr lang="en-GB" sz="1100" dirty="0">
                          <a:effectLst/>
                        </a:rPr>
                        <a:t>Board Ethnicity </a:t>
                      </a:r>
                      <a:endParaRPr lang="en-GB" sz="1100" dirty="0">
                        <a:effectLst/>
                        <a:latin typeface="Calibri" panose="020F0502020204030204" pitchFamily="34" charset="0"/>
                        <a:ea typeface="Calibri" panose="020F0502020204030204" pitchFamily="34" charset="0"/>
                      </a:endParaRPr>
                    </a:p>
                  </a:txBody>
                  <a:tcPr marL="68580" marR="68580" marT="0" marB="0" anchor="b"/>
                </a:tc>
                <a:tc>
                  <a:txBody>
                    <a:bodyPr/>
                    <a:lstStyle/>
                    <a:p>
                      <a:pPr algn="ctr"/>
                      <a:r>
                        <a:rPr lang="en-GB" sz="1100">
                          <a:effectLst/>
                        </a:rPr>
                        <a:t>Non-voting </a:t>
                      </a:r>
                      <a:endParaRPr lang="en-GB" sz="1100">
                        <a:effectLst/>
                        <a:latin typeface="Calibri" panose="020F0502020204030204" pitchFamily="34" charset="0"/>
                        <a:ea typeface="Calibri" panose="020F0502020204030204" pitchFamily="34" charset="0"/>
                      </a:endParaRPr>
                    </a:p>
                  </a:txBody>
                  <a:tcPr marL="68580" marR="68580" marT="0" marB="0" anchor="ctr"/>
                </a:tc>
                <a:tc>
                  <a:txBody>
                    <a:bodyPr/>
                    <a:lstStyle/>
                    <a:p>
                      <a:pPr algn="ctr"/>
                      <a:r>
                        <a:rPr lang="en-GB" sz="1100">
                          <a:effectLst/>
                        </a:rPr>
                        <a:t>Voting</a:t>
                      </a:r>
                      <a:endParaRPr lang="en-GB" sz="1100">
                        <a:effectLst/>
                        <a:latin typeface="Calibri" panose="020F0502020204030204" pitchFamily="34" charset="0"/>
                        <a:ea typeface="Calibri" panose="020F0502020204030204" pitchFamily="34" charset="0"/>
                      </a:endParaRPr>
                    </a:p>
                  </a:txBody>
                  <a:tcPr marL="68580" marR="68580" marT="0" marB="0" anchor="ctr"/>
                </a:tc>
                <a:tc>
                  <a:txBody>
                    <a:bodyPr/>
                    <a:lstStyle/>
                    <a:p>
                      <a:pPr algn="ctr"/>
                      <a:r>
                        <a:rPr lang="en-GB" sz="1100">
                          <a:effectLst/>
                        </a:rPr>
                        <a:t>Total</a:t>
                      </a:r>
                      <a:endParaRPr lang="en-GB" sz="110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460176536"/>
                  </a:ext>
                </a:extLst>
              </a:tr>
              <a:tr h="246127">
                <a:tc>
                  <a:txBody>
                    <a:bodyPr/>
                    <a:lstStyle/>
                    <a:p>
                      <a:r>
                        <a:rPr lang="en-GB" sz="1100">
                          <a:effectLst/>
                        </a:rPr>
                        <a:t>White</a:t>
                      </a:r>
                      <a:endParaRPr lang="en-GB" sz="1100">
                        <a:effectLst/>
                        <a:latin typeface="Calibri" panose="020F0502020204030204" pitchFamily="34" charset="0"/>
                        <a:ea typeface="Calibri" panose="020F0502020204030204" pitchFamily="34" charset="0"/>
                      </a:endParaRPr>
                    </a:p>
                  </a:txBody>
                  <a:tcPr marL="68580" marR="68580" marT="0" marB="0" anchor="b"/>
                </a:tc>
                <a:tc>
                  <a:txBody>
                    <a:bodyPr/>
                    <a:lstStyle/>
                    <a:p>
                      <a:pPr algn="r"/>
                      <a:r>
                        <a:rPr lang="en-GB" sz="1100">
                          <a:effectLst/>
                        </a:rPr>
                        <a:t>3</a:t>
                      </a:r>
                      <a:endParaRPr lang="en-GB" sz="1100">
                        <a:effectLst/>
                        <a:latin typeface="Calibri" panose="020F0502020204030204" pitchFamily="34" charset="0"/>
                        <a:ea typeface="Calibri" panose="020F0502020204030204" pitchFamily="34" charset="0"/>
                      </a:endParaRPr>
                    </a:p>
                  </a:txBody>
                  <a:tcPr marL="68580" marR="68580" marT="0" marB="0" anchor="b"/>
                </a:tc>
                <a:tc>
                  <a:txBody>
                    <a:bodyPr/>
                    <a:lstStyle/>
                    <a:p>
                      <a:pPr algn="r"/>
                      <a:r>
                        <a:rPr lang="en-GB" sz="1100">
                          <a:effectLst/>
                        </a:rPr>
                        <a:t>10</a:t>
                      </a:r>
                      <a:endParaRPr lang="en-GB" sz="1100">
                        <a:effectLst/>
                        <a:latin typeface="Calibri" panose="020F0502020204030204" pitchFamily="34" charset="0"/>
                        <a:ea typeface="Calibri" panose="020F0502020204030204" pitchFamily="34" charset="0"/>
                      </a:endParaRPr>
                    </a:p>
                  </a:txBody>
                  <a:tcPr marL="68580" marR="68580" marT="0" marB="0" anchor="b"/>
                </a:tc>
                <a:tc>
                  <a:txBody>
                    <a:bodyPr/>
                    <a:lstStyle/>
                    <a:p>
                      <a:pPr algn="r"/>
                      <a:r>
                        <a:rPr lang="en-GB" sz="1100" dirty="0">
                          <a:effectLst/>
                        </a:rPr>
                        <a:t>13</a:t>
                      </a:r>
                      <a:endParaRPr lang="en-GB" sz="1100" dirty="0">
                        <a:effectLst/>
                        <a:latin typeface="Calibri" panose="020F0502020204030204" pitchFamily="34" charset="0"/>
                        <a:ea typeface="Calibri" panose="020F0502020204030204" pitchFamily="34" charset="0"/>
                      </a:endParaRPr>
                    </a:p>
                  </a:txBody>
                  <a:tcPr marL="68580" marR="68580" marT="0" marB="0" anchor="b"/>
                </a:tc>
                <a:extLst>
                  <a:ext uri="{0D108BD9-81ED-4DB2-BD59-A6C34878D82A}">
                    <a16:rowId xmlns:a16="http://schemas.microsoft.com/office/drawing/2014/main" val="574487424"/>
                  </a:ext>
                </a:extLst>
              </a:tr>
              <a:tr h="246127">
                <a:tc>
                  <a:txBody>
                    <a:bodyPr/>
                    <a:lstStyle/>
                    <a:p>
                      <a:r>
                        <a:rPr lang="en-GB" sz="1100" dirty="0">
                          <a:effectLst/>
                        </a:rPr>
                        <a:t>BAME</a:t>
                      </a:r>
                      <a:endParaRPr lang="en-GB" sz="1100" dirty="0">
                        <a:effectLst/>
                        <a:latin typeface="Calibri" panose="020F0502020204030204" pitchFamily="34" charset="0"/>
                        <a:ea typeface="Calibri" panose="020F0502020204030204" pitchFamily="34" charset="0"/>
                      </a:endParaRPr>
                    </a:p>
                  </a:txBody>
                  <a:tcPr marL="68580" marR="68580" marT="0" marB="0" anchor="b"/>
                </a:tc>
                <a:tc>
                  <a:txBody>
                    <a:bodyPr/>
                    <a:lstStyle/>
                    <a:p>
                      <a:r>
                        <a:rPr lang="en-GB" sz="1100" dirty="0">
                          <a:effectLst/>
                        </a:rPr>
                        <a:t> </a:t>
                      </a:r>
                      <a:endParaRPr lang="en-GB" sz="1100" dirty="0">
                        <a:effectLst/>
                        <a:latin typeface="Calibri" panose="020F0502020204030204" pitchFamily="34" charset="0"/>
                        <a:ea typeface="Calibri" panose="020F0502020204030204" pitchFamily="34" charset="0"/>
                      </a:endParaRPr>
                    </a:p>
                  </a:txBody>
                  <a:tcPr marL="68580" marR="68580" marT="0" marB="0" anchor="b"/>
                </a:tc>
                <a:tc>
                  <a:txBody>
                    <a:bodyPr/>
                    <a:lstStyle/>
                    <a:p>
                      <a:pPr algn="r"/>
                      <a:r>
                        <a:rPr lang="en-GB" sz="1100" dirty="0">
                          <a:effectLst/>
                        </a:rPr>
                        <a:t>2</a:t>
                      </a:r>
                      <a:endParaRPr lang="en-GB" sz="1100" dirty="0">
                        <a:effectLst/>
                        <a:latin typeface="Calibri" panose="020F0502020204030204" pitchFamily="34" charset="0"/>
                        <a:ea typeface="Calibri" panose="020F0502020204030204" pitchFamily="34" charset="0"/>
                      </a:endParaRPr>
                    </a:p>
                  </a:txBody>
                  <a:tcPr marL="68580" marR="68580" marT="0" marB="0" anchor="b"/>
                </a:tc>
                <a:tc>
                  <a:txBody>
                    <a:bodyPr/>
                    <a:lstStyle/>
                    <a:p>
                      <a:pPr algn="r"/>
                      <a:r>
                        <a:rPr lang="en-GB" sz="1100" dirty="0">
                          <a:effectLst/>
                        </a:rPr>
                        <a:t>2</a:t>
                      </a:r>
                      <a:endParaRPr lang="en-GB" sz="1100" dirty="0">
                        <a:effectLst/>
                        <a:latin typeface="Calibri" panose="020F0502020204030204" pitchFamily="34" charset="0"/>
                        <a:ea typeface="Calibri" panose="020F0502020204030204" pitchFamily="34" charset="0"/>
                      </a:endParaRPr>
                    </a:p>
                  </a:txBody>
                  <a:tcPr marL="68580" marR="68580" marT="0" marB="0" anchor="b"/>
                </a:tc>
                <a:extLst>
                  <a:ext uri="{0D108BD9-81ED-4DB2-BD59-A6C34878D82A}">
                    <a16:rowId xmlns:a16="http://schemas.microsoft.com/office/drawing/2014/main" val="2012641303"/>
                  </a:ext>
                </a:extLst>
              </a:tr>
              <a:tr h="246127">
                <a:tc>
                  <a:txBody>
                    <a:bodyPr/>
                    <a:lstStyle/>
                    <a:p>
                      <a:r>
                        <a:rPr lang="en-GB" sz="1100">
                          <a:effectLst/>
                        </a:rPr>
                        <a:t>Grand Total</a:t>
                      </a:r>
                      <a:endParaRPr lang="en-GB" sz="1100">
                        <a:effectLst/>
                        <a:latin typeface="Calibri" panose="020F0502020204030204" pitchFamily="34" charset="0"/>
                        <a:ea typeface="Calibri" panose="020F0502020204030204" pitchFamily="34" charset="0"/>
                      </a:endParaRPr>
                    </a:p>
                  </a:txBody>
                  <a:tcPr marL="68580" marR="68580" marT="0" marB="0" anchor="b"/>
                </a:tc>
                <a:tc>
                  <a:txBody>
                    <a:bodyPr/>
                    <a:lstStyle/>
                    <a:p>
                      <a:pPr algn="r"/>
                      <a:r>
                        <a:rPr lang="en-GB" sz="1100">
                          <a:effectLst/>
                        </a:rPr>
                        <a:t>3</a:t>
                      </a:r>
                      <a:endParaRPr lang="en-GB" sz="1100">
                        <a:effectLst/>
                        <a:latin typeface="Calibri" panose="020F0502020204030204" pitchFamily="34" charset="0"/>
                        <a:ea typeface="Calibri" panose="020F0502020204030204" pitchFamily="34" charset="0"/>
                      </a:endParaRPr>
                    </a:p>
                  </a:txBody>
                  <a:tcPr marL="68580" marR="68580" marT="0" marB="0" anchor="b"/>
                </a:tc>
                <a:tc>
                  <a:txBody>
                    <a:bodyPr/>
                    <a:lstStyle/>
                    <a:p>
                      <a:pPr algn="r"/>
                      <a:r>
                        <a:rPr lang="en-GB" sz="1100">
                          <a:effectLst/>
                        </a:rPr>
                        <a:t>12</a:t>
                      </a:r>
                      <a:endParaRPr lang="en-GB" sz="1100">
                        <a:effectLst/>
                        <a:latin typeface="Calibri" panose="020F0502020204030204" pitchFamily="34" charset="0"/>
                        <a:ea typeface="Calibri" panose="020F0502020204030204" pitchFamily="34" charset="0"/>
                      </a:endParaRPr>
                    </a:p>
                  </a:txBody>
                  <a:tcPr marL="68580" marR="68580" marT="0" marB="0" anchor="b"/>
                </a:tc>
                <a:tc>
                  <a:txBody>
                    <a:bodyPr/>
                    <a:lstStyle/>
                    <a:p>
                      <a:pPr algn="r"/>
                      <a:r>
                        <a:rPr lang="en-GB" sz="1100" dirty="0">
                          <a:effectLst/>
                        </a:rPr>
                        <a:t>15</a:t>
                      </a:r>
                      <a:endParaRPr lang="en-GB" sz="1100" dirty="0">
                        <a:effectLst/>
                        <a:latin typeface="Calibri" panose="020F0502020204030204" pitchFamily="34" charset="0"/>
                        <a:ea typeface="Calibri" panose="020F0502020204030204" pitchFamily="34" charset="0"/>
                      </a:endParaRPr>
                    </a:p>
                  </a:txBody>
                  <a:tcPr marL="68580" marR="68580" marT="0" marB="0" anchor="b"/>
                </a:tc>
                <a:extLst>
                  <a:ext uri="{0D108BD9-81ED-4DB2-BD59-A6C34878D82A}">
                    <a16:rowId xmlns:a16="http://schemas.microsoft.com/office/drawing/2014/main" val="286102549"/>
                  </a:ext>
                </a:extLst>
              </a:tr>
            </a:tbl>
          </a:graphicData>
        </a:graphic>
      </p:graphicFrame>
      <p:sp>
        <p:nvSpPr>
          <p:cNvPr id="22" name="Oval 21">
            <a:extLst>
              <a:ext uri="{FF2B5EF4-FFF2-40B4-BE49-F238E27FC236}">
                <a16:creationId xmlns:a16="http://schemas.microsoft.com/office/drawing/2014/main" id="{E3836EEC-1320-0A85-ED87-4607ED1AA83E}"/>
              </a:ext>
            </a:extLst>
          </p:cNvPr>
          <p:cNvSpPr/>
          <p:nvPr/>
        </p:nvSpPr>
        <p:spPr>
          <a:xfrm>
            <a:off x="6695463" y="4939132"/>
            <a:ext cx="2342896" cy="285657"/>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8881067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ext Placeholder 4">
            <a:extLst>
              <a:ext uri="{FF2B5EF4-FFF2-40B4-BE49-F238E27FC236}">
                <a16:creationId xmlns:a16="http://schemas.microsoft.com/office/drawing/2014/main" id="{C19E2A1A-916D-B240-BCC5-A87DB2FDF10B}"/>
              </a:ext>
            </a:extLst>
          </p:cNvPr>
          <p:cNvSpPr>
            <a:spLocks noGrp="1"/>
          </p:cNvSpPr>
          <p:nvPr>
            <p:ph type="body" sz="quarter" idx="10"/>
          </p:nvPr>
        </p:nvSpPr>
        <p:spPr bwMode="auto">
          <a:xfrm>
            <a:off x="170986" y="96459"/>
            <a:ext cx="4257451" cy="975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dirty="0">
                <a:solidFill>
                  <a:srgbClr val="005EB8"/>
                </a:solidFill>
                <a:latin typeface="Segoe UI" panose="020B0502040204020203" pitchFamily="34" charset="0"/>
                <a:ea typeface="Tahoma" panose="020B0604030504040204" pitchFamily="34" charset="0"/>
                <a:cs typeface="Segoe UI" panose="020B0502040204020203" pitchFamily="34" charset="0"/>
              </a:rPr>
              <a:t>In summary….</a:t>
            </a:r>
          </a:p>
        </p:txBody>
      </p:sp>
      <p:pic>
        <p:nvPicPr>
          <p:cNvPr id="5" name="Picture 7" descr="NHSNBT_logo.jpg">
            <a:extLst>
              <a:ext uri="{FF2B5EF4-FFF2-40B4-BE49-F238E27FC236}">
                <a16:creationId xmlns:a16="http://schemas.microsoft.com/office/drawing/2014/main" id="{5036AE3D-1BED-9247-B63A-68A0B5D991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4463" y="182563"/>
            <a:ext cx="1127125"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390EBE74-DC03-4E5D-8215-7B9E197703BC}"/>
              </a:ext>
            </a:extLst>
          </p:cNvPr>
          <p:cNvPicPr>
            <a:picLocks noChangeAspect="1"/>
          </p:cNvPicPr>
          <p:nvPr/>
        </p:nvPicPr>
        <p:blipFill rotWithShape="1">
          <a:blip r:embed="rId3"/>
          <a:srcRect t="65215" r="3181"/>
          <a:stretch/>
        </p:blipFill>
        <p:spPr>
          <a:xfrm>
            <a:off x="-413" y="5172471"/>
            <a:ext cx="8964000" cy="541673"/>
          </a:xfrm>
          <a:prstGeom prst="rect">
            <a:avLst/>
          </a:prstGeom>
        </p:spPr>
      </p:pic>
      <p:sp>
        <p:nvSpPr>
          <p:cNvPr id="2" name="TextBox 1">
            <a:extLst>
              <a:ext uri="{FF2B5EF4-FFF2-40B4-BE49-F238E27FC236}">
                <a16:creationId xmlns:a16="http://schemas.microsoft.com/office/drawing/2014/main" id="{50E7E114-6891-8A1B-0303-81F8F85965CA}"/>
              </a:ext>
            </a:extLst>
          </p:cNvPr>
          <p:cNvSpPr txBox="1"/>
          <p:nvPr/>
        </p:nvSpPr>
        <p:spPr>
          <a:xfrm>
            <a:off x="252412" y="806450"/>
            <a:ext cx="3033602" cy="3970318"/>
          </a:xfrm>
          <a:prstGeom prst="rect">
            <a:avLst/>
          </a:prstGeom>
          <a:solidFill>
            <a:schemeClr val="accent4">
              <a:lumMod val="20000"/>
              <a:lumOff val="80000"/>
            </a:schemeClr>
          </a:solidFill>
        </p:spPr>
        <p:txBody>
          <a:bodyPr wrap="square" rtlCol="0">
            <a:spAutoFit/>
          </a:bodyPr>
          <a:lstStyle/>
          <a:p>
            <a:r>
              <a:rPr lang="en-GB" sz="1200" dirty="0">
                <a:latin typeface="Segoe UI" panose="020B0502040204020203" pitchFamily="34" charset="0"/>
                <a:cs typeface="Segoe UI" panose="020B0502040204020203" pitchFamily="34" charset="0"/>
              </a:rPr>
              <a:t>Disparity in recruitment for B.A.ME staff has worsened significantly from 1.33 to </a:t>
            </a:r>
            <a:r>
              <a:rPr lang="en-GB" sz="1200" b="1" dirty="0">
                <a:latin typeface="Segoe UI" panose="020B0502040204020203" pitchFamily="34" charset="0"/>
                <a:cs typeface="Segoe UI" panose="020B0502040204020203" pitchFamily="34" charset="0"/>
              </a:rPr>
              <a:t>1.71, </a:t>
            </a:r>
            <a:r>
              <a:rPr lang="en-GB" sz="1200" dirty="0">
                <a:latin typeface="Segoe UI" panose="020B0502040204020203" pitchFamily="34" charset="0"/>
                <a:cs typeface="Segoe UI" panose="020B0502040204020203" pitchFamily="34" charset="0"/>
              </a:rPr>
              <a:t>there are also disparity ratios in consultant recruitment. In addition over the last 2 years any increase in the proportion of B.A.ME workforce appears to be mainly from international recruitment.</a:t>
            </a:r>
          </a:p>
          <a:p>
            <a:r>
              <a:rPr lang="en-GB" sz="1200" dirty="0">
                <a:latin typeface="Segoe UI" panose="020B0502040204020203" pitchFamily="34" charset="0"/>
                <a:cs typeface="Segoe UI" panose="020B0502040204020203" pitchFamily="34" charset="0"/>
              </a:rPr>
              <a:t>There has been also been a slight improvement in disciplinary rate to </a:t>
            </a:r>
            <a:r>
              <a:rPr lang="en-GB" sz="1200" b="1" dirty="0">
                <a:latin typeface="Segoe UI" panose="020B0502040204020203" pitchFamily="34" charset="0"/>
                <a:cs typeface="Segoe UI" panose="020B0502040204020203" pitchFamily="34" charset="0"/>
              </a:rPr>
              <a:t>1.48</a:t>
            </a:r>
            <a:r>
              <a:rPr lang="en-GB" sz="1200" dirty="0">
                <a:latin typeface="Segoe UI" panose="020B0502040204020203" pitchFamily="34" charset="0"/>
                <a:cs typeface="Segoe UI" panose="020B0502040204020203" pitchFamily="34" charset="0"/>
              </a:rPr>
              <a:t> but the rate has been decreasing over the last 2 years from 1.44.   </a:t>
            </a:r>
          </a:p>
          <a:p>
            <a:r>
              <a:rPr lang="en-GB" sz="1200" dirty="0">
                <a:latin typeface="Segoe UI" panose="020B0502040204020203" pitchFamily="34" charset="0"/>
                <a:cs typeface="Segoe UI" panose="020B0502040204020203" pitchFamily="34" charset="0"/>
              </a:rPr>
              <a:t>It should be noted that B.A. ME staff state they experience discrimination </a:t>
            </a:r>
            <a:r>
              <a:rPr lang="en-GB" sz="1200" b="1" dirty="0">
                <a:latin typeface="Segoe UI" panose="020B0502040204020203" pitchFamily="34" charset="0"/>
                <a:cs typeface="Segoe UI" panose="020B0502040204020203" pitchFamily="34" charset="0"/>
              </a:rPr>
              <a:t>almost 3x more likely from managers </a:t>
            </a:r>
            <a:r>
              <a:rPr lang="en-GB" sz="1200" dirty="0">
                <a:latin typeface="Segoe UI" panose="020B0502040204020203" pitchFamily="34" charset="0"/>
                <a:cs typeface="Segoe UI" panose="020B0502040204020203" pitchFamily="34" charset="0"/>
              </a:rPr>
              <a:t>compared to white staff within the Trust.</a:t>
            </a:r>
          </a:p>
          <a:p>
            <a:r>
              <a:rPr lang="en-GB" sz="1200" dirty="0">
                <a:latin typeface="Segoe UI" panose="020B0502040204020203" pitchFamily="34" charset="0"/>
                <a:cs typeface="Segoe UI" panose="020B0502040204020203" pitchFamily="34" charset="0"/>
              </a:rPr>
              <a:t>Though harassment and bullying from patients to B.A.ME staff  has worsened just under 1%, for other staff it has improved 1.6%, in both cases our local data is better than the national average</a:t>
            </a:r>
          </a:p>
        </p:txBody>
      </p:sp>
      <p:pic>
        <p:nvPicPr>
          <p:cNvPr id="1026" name="Picture 2">
            <a:extLst>
              <a:ext uri="{FF2B5EF4-FFF2-40B4-BE49-F238E27FC236}">
                <a16:creationId xmlns:a16="http://schemas.microsoft.com/office/drawing/2014/main" id="{CBFBB60C-6912-7715-F68B-297BB051D7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2536" y="4196847"/>
            <a:ext cx="1130340" cy="92356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57C564AC-CB29-7597-3526-E3918186DE7D}"/>
              </a:ext>
            </a:extLst>
          </p:cNvPr>
          <p:cNvPicPr>
            <a:picLocks noChangeAspect="1"/>
          </p:cNvPicPr>
          <p:nvPr/>
        </p:nvPicPr>
        <p:blipFill>
          <a:blip r:embed="rId5"/>
          <a:stretch>
            <a:fillRect/>
          </a:stretch>
        </p:blipFill>
        <p:spPr>
          <a:xfrm>
            <a:off x="252412" y="4692237"/>
            <a:ext cx="3033602" cy="823877"/>
          </a:xfrm>
          <a:prstGeom prst="rect">
            <a:avLst/>
          </a:prstGeom>
        </p:spPr>
      </p:pic>
      <p:sp>
        <p:nvSpPr>
          <p:cNvPr id="3" name="Text Placeholder 4">
            <a:extLst>
              <a:ext uri="{FF2B5EF4-FFF2-40B4-BE49-F238E27FC236}">
                <a16:creationId xmlns:a16="http://schemas.microsoft.com/office/drawing/2014/main" id="{302C5F49-36C4-EFD2-9AB6-D46EFCDC295A}"/>
              </a:ext>
            </a:extLst>
          </p:cNvPr>
          <p:cNvSpPr txBox="1">
            <a:spLocks/>
          </p:cNvSpPr>
          <p:nvPr/>
        </p:nvSpPr>
        <p:spPr bwMode="auto">
          <a:xfrm>
            <a:off x="3523436" y="701441"/>
            <a:ext cx="5509051" cy="35084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l" defTabSz="457200" rtl="0" eaLnBrk="0" fontAlgn="base" hangingPunct="0">
              <a:spcBef>
                <a:spcPct val="20000"/>
              </a:spcBef>
              <a:spcAft>
                <a:spcPct val="0"/>
              </a:spcAft>
              <a:buFont typeface="Arial" panose="020B0604020202020204" pitchFamily="34" charset="0"/>
              <a:buNone/>
              <a:defRPr sz="4800" b="1" kern="1200">
                <a:solidFill>
                  <a:schemeClr val="accent2"/>
                </a:solidFill>
                <a:latin typeface="+mn-lt"/>
                <a:ea typeface="+mn-ea"/>
                <a:cs typeface="+mn-cs"/>
              </a:defRPr>
            </a:lvl1pPr>
            <a:lvl2pPr marL="457200" indent="0" algn="l" defTabSz="457200" rtl="0" eaLnBrk="0" fontAlgn="base" hangingPunct="0">
              <a:spcBef>
                <a:spcPct val="20000"/>
              </a:spcBef>
              <a:spcAft>
                <a:spcPct val="0"/>
              </a:spcAft>
              <a:buFont typeface="Arial" panose="020B0604020202020204" pitchFamily="34" charset="0"/>
              <a:buNone/>
              <a:defRPr sz="4800" b="1" kern="1200">
                <a:solidFill>
                  <a:schemeClr val="tx1"/>
                </a:solidFill>
                <a:latin typeface="+mn-lt"/>
                <a:ea typeface="+mn-ea"/>
                <a:cs typeface="+mn-cs"/>
              </a:defRPr>
            </a:lvl2pPr>
            <a:lvl3pPr marL="914400" indent="0" algn="l" defTabSz="457200" rtl="0" eaLnBrk="0" fontAlgn="base" hangingPunct="0">
              <a:spcBef>
                <a:spcPct val="20000"/>
              </a:spcBef>
              <a:spcAft>
                <a:spcPct val="0"/>
              </a:spcAft>
              <a:buFont typeface="Arial" panose="020B0604020202020204" pitchFamily="34" charset="0"/>
              <a:buNone/>
              <a:defRPr sz="4800" b="1" kern="1200">
                <a:solidFill>
                  <a:schemeClr val="tx1"/>
                </a:solidFill>
                <a:latin typeface="+mn-lt"/>
                <a:ea typeface="+mn-ea"/>
                <a:cs typeface="+mn-cs"/>
              </a:defRPr>
            </a:lvl3pPr>
            <a:lvl4pPr marL="1371600" indent="0" algn="l" defTabSz="457200" rtl="0" eaLnBrk="0" fontAlgn="base" hangingPunct="0">
              <a:spcBef>
                <a:spcPct val="20000"/>
              </a:spcBef>
              <a:spcAft>
                <a:spcPct val="0"/>
              </a:spcAft>
              <a:buFont typeface="Arial" panose="020B0604020202020204" pitchFamily="34" charset="0"/>
              <a:buNone/>
              <a:defRPr sz="4800" b="1" kern="1200">
                <a:solidFill>
                  <a:schemeClr val="tx1"/>
                </a:solidFill>
                <a:latin typeface="+mn-lt"/>
                <a:ea typeface="+mn-ea"/>
                <a:cs typeface="+mn-cs"/>
              </a:defRPr>
            </a:lvl4pPr>
            <a:lvl5pPr marL="1828800" indent="0" algn="l" defTabSz="457200" rtl="0" eaLnBrk="0" fontAlgn="base" hangingPunct="0">
              <a:spcBef>
                <a:spcPct val="20000"/>
              </a:spcBef>
              <a:spcAft>
                <a:spcPct val="0"/>
              </a:spcAft>
              <a:buFont typeface="Arial" panose="020B0604020202020204" pitchFamily="34" charset="0"/>
              <a:buNone/>
              <a:defRPr sz="4800" b="1"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ltLang="en-US" sz="2400" dirty="0">
                <a:solidFill>
                  <a:srgbClr val="005EB8"/>
                </a:solidFill>
                <a:latin typeface="Segoe UI" panose="020B0502040204020203" pitchFamily="34" charset="0"/>
                <a:ea typeface="Tahoma" panose="020B0604030504040204" pitchFamily="34" charset="0"/>
                <a:cs typeface="Segoe UI" panose="020B0502040204020203" pitchFamily="34" charset="0"/>
              </a:rPr>
              <a:t>Reviewing current priorities… </a:t>
            </a:r>
          </a:p>
        </p:txBody>
      </p:sp>
      <p:sp>
        <p:nvSpPr>
          <p:cNvPr id="11" name="TextBox 10">
            <a:extLst>
              <a:ext uri="{FF2B5EF4-FFF2-40B4-BE49-F238E27FC236}">
                <a16:creationId xmlns:a16="http://schemas.microsoft.com/office/drawing/2014/main" id="{AB535384-110A-8FCD-C047-60580DEBFEAF}"/>
              </a:ext>
            </a:extLst>
          </p:cNvPr>
          <p:cNvSpPr txBox="1"/>
          <p:nvPr/>
        </p:nvSpPr>
        <p:spPr>
          <a:xfrm>
            <a:off x="4512876" y="1130300"/>
            <a:ext cx="4519611" cy="3970318"/>
          </a:xfrm>
          <a:prstGeom prst="rect">
            <a:avLst/>
          </a:prstGeom>
          <a:solidFill>
            <a:srgbClr val="FFFFCC"/>
          </a:solidFill>
        </p:spPr>
        <p:txBody>
          <a:bodyPr wrap="square" rtlCol="0">
            <a:spAutoFit/>
          </a:bodyPr>
          <a:lstStyle/>
          <a:p>
            <a:pPr marL="285750" indent="-285750">
              <a:buFont typeface="Arial" panose="020B0604020202020204" pitchFamily="34" charset="0"/>
              <a:buChar char="•"/>
            </a:pPr>
            <a:r>
              <a:rPr lang="en-GB" sz="1200" dirty="0">
                <a:latin typeface="Segoe UI" panose="020B0502040204020203" pitchFamily="34" charset="0"/>
                <a:cs typeface="Segoe UI" panose="020B0502040204020203" pitchFamily="34" charset="0"/>
              </a:rPr>
              <a:t>Complete System Inclusive Recruitment Review, include improvements into upcoming Fairer Recruitment Programme, </a:t>
            </a:r>
            <a:r>
              <a:rPr lang="en-GB" sz="12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in order to improve outcomes in recruitment, applications and progression. </a:t>
            </a:r>
          </a:p>
          <a:p>
            <a:pPr marL="285750" indent="-285750">
              <a:buFont typeface="Arial" panose="020B0604020202020204" pitchFamily="34" charset="0"/>
              <a:buChar char="•"/>
            </a:pPr>
            <a:r>
              <a:rPr lang="en-GB" sz="12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Re-fresh the Cultural Ambassador scheme to ensure improved outcomes within disciplinary and grievance processes for B.A.ME staff and extend it to other protected characteristic groups as a Cultural and Inclusion Ambassador scheme. </a:t>
            </a:r>
            <a:endParaRPr lang="en-GB" sz="1200" dirty="0">
              <a:latin typeface="Segoe UI" panose="020B0502040204020203" pitchFamily="34" charset="0"/>
              <a:ea typeface="Calibri" panose="020F0502020204030204" pitchFamily="34" charset="0"/>
              <a:cs typeface="Segoe UI" panose="020B0502040204020203" pitchFamily="34" charset="0"/>
            </a:endParaRPr>
          </a:p>
          <a:p>
            <a:pPr marL="285750" indent="-285750">
              <a:buFont typeface="Arial" panose="020B0604020202020204" pitchFamily="34" charset="0"/>
              <a:buChar char="•"/>
            </a:pPr>
            <a:r>
              <a:rPr lang="en-GB" sz="12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Complete and evaluate first tranche of the Valuing Together Reciprocal Mentoring Programme, of at least 2 cohorts.</a:t>
            </a:r>
            <a:endParaRPr lang="en-GB" sz="1200" dirty="0">
              <a:latin typeface="Segoe UI" panose="020B0502040204020203" pitchFamily="34" charset="0"/>
              <a:ea typeface="Calibri" panose="020F0502020204030204" pitchFamily="34" charset="0"/>
              <a:cs typeface="Segoe UI" panose="020B0502040204020203" pitchFamily="34" charset="0"/>
            </a:endParaRPr>
          </a:p>
          <a:p>
            <a:pPr marL="285750" indent="-285750">
              <a:buFont typeface="Arial" panose="020B0604020202020204" pitchFamily="34" charset="0"/>
              <a:buChar char="•"/>
            </a:pPr>
            <a:r>
              <a:rPr lang="en-GB" sz="12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Review and re-launch Red Card to Racism including effective recording system and appropriate support for B.A.ME staff facing harassment, bullying or abuse.</a:t>
            </a:r>
            <a:endParaRPr lang="en-GB" sz="1200" dirty="0">
              <a:effectLst/>
              <a:latin typeface="Segoe UI" panose="020B0502040204020203" pitchFamily="34" charset="0"/>
              <a:ea typeface="Calibri" panose="020F0502020204030204" pitchFamily="34" charset="0"/>
              <a:cs typeface="Segoe UI" panose="020B0502040204020203" pitchFamily="34" charset="0"/>
            </a:endParaRPr>
          </a:p>
          <a:p>
            <a:pPr marL="285750" indent="-285750">
              <a:buFont typeface="Arial" panose="020B0604020202020204" pitchFamily="34" charset="0"/>
              <a:buChar char="•"/>
            </a:pPr>
            <a:r>
              <a:rPr lang="en-GB" sz="12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Deliver and build on the BNSSG Race Equality Talent Management  (Believe) Programme and other positive action B.A.ME staff development initiatives to increase staff progression particularly into senior levels (Bands 8a and above) across the whole Trust including medical staff in leadership roles</a:t>
            </a:r>
            <a:endParaRPr lang="en-GB" sz="1200" dirty="0">
              <a:effectLst/>
              <a:latin typeface="Segoe UI" panose="020B0502040204020203" pitchFamily="34" charset="0"/>
              <a:ea typeface="Calibri" panose="020F0502020204030204" pitchFamily="34" charset="0"/>
              <a:cs typeface="Segoe UI" panose="020B0502040204020203" pitchFamily="34" charset="0"/>
            </a:endParaRPr>
          </a:p>
          <a:p>
            <a:endParaRPr lang="en-GB" sz="12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987838232"/>
      </p:ext>
    </p:extLst>
  </p:cSld>
  <p:clrMapOvr>
    <a:masterClrMapping/>
  </p:clrMapOvr>
</p:sld>
</file>

<file path=ppt/theme/theme1.xml><?xml version="1.0" encoding="utf-8"?>
<a:theme xmlns:a="http://schemas.openxmlformats.org/drawingml/2006/main" name="Office Theme">
  <a:themeElements>
    <a:clrScheme name="NHS FEB 2019">
      <a:dk1>
        <a:srgbClr val="231F20"/>
      </a:dk1>
      <a:lt1>
        <a:srgbClr val="FFFFFF"/>
      </a:lt1>
      <a:dk2>
        <a:srgbClr val="415563"/>
      </a:dk2>
      <a:lt2>
        <a:srgbClr val="E8EDEE"/>
      </a:lt2>
      <a:accent1>
        <a:srgbClr val="003087"/>
      </a:accent1>
      <a:accent2>
        <a:srgbClr val="005EB8"/>
      </a:accent2>
      <a:accent3>
        <a:srgbClr val="0071CE"/>
      </a:accent3>
      <a:accent4>
        <a:srgbClr val="41B6E6"/>
      </a:accent4>
      <a:accent5>
        <a:srgbClr val="00A9CE"/>
      </a:accent5>
      <a:accent6>
        <a:srgbClr val="768692"/>
      </a:accent6>
      <a:hlink>
        <a:srgbClr val="231F20"/>
      </a:hlink>
      <a:folHlink>
        <a:srgbClr val="231F2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BT_Powerpoint_Presentation_AB" id="{63CDC7FF-BE61-914E-AA4C-E0711A28CCD5}" vid="{F14E3C9F-40AF-E64B-9EC2-8ABD14B3BCE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2dd84d3-866c-46bd-b7fd-ecbe0656485b" xsi:nil="true"/>
    <lcf76f155ced4ddcb4097134ff3c332f xmlns="8ff773d4-0c25-4f10-b81f-ba8ea5fa9a21">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690FF9D873AF6439381F5D89F69EF10" ma:contentTypeVersion="15" ma:contentTypeDescription="Create a new document." ma:contentTypeScope="" ma:versionID="a21c1229c4a2264f986904cd3a835c38">
  <xsd:schema xmlns:xsd="http://www.w3.org/2001/XMLSchema" xmlns:xs="http://www.w3.org/2001/XMLSchema" xmlns:p="http://schemas.microsoft.com/office/2006/metadata/properties" xmlns:ns2="8ff773d4-0c25-4f10-b81f-ba8ea5fa9a21" xmlns:ns3="f2dd84d3-866c-46bd-b7fd-ecbe0656485b" targetNamespace="http://schemas.microsoft.com/office/2006/metadata/properties" ma:root="true" ma:fieldsID="52da990059db9722a9e6333ef3f16aba" ns2:_="" ns3:_="">
    <xsd:import namespace="8ff773d4-0c25-4f10-b81f-ba8ea5fa9a21"/>
    <xsd:import namespace="f2dd84d3-866c-46bd-b7fd-ecbe0656485b"/>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LengthInSeconds" minOccurs="0"/>
                <xsd:element ref="ns2:MediaServiceLocatio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f773d4-0c25-4f10-b81f-ba8ea5fa9a2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Location" ma:index="13" nillable="true" ma:displayName="Location" ma:indexed="true"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6c45826a-f96a-479d-b99d-67de9b08c4d3"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2dd84d3-866c-46bd-b7fd-ecbe0656485b"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8f7541a1-b959-4c1d-ba9d-43c2b1dc1a6e}" ma:internalName="TaxCatchAll" ma:showField="CatchAllData" ma:web="f2dd84d3-866c-46bd-b7fd-ecbe0656485b">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7047457-1086-468F-996E-8CA54DE1699F}">
  <ds:schemaRefs>
    <ds:schemaRef ds:uri="http://schemas.microsoft.com/office/2006/metadata/properties"/>
    <ds:schemaRef ds:uri="http://schemas.microsoft.com/office/infopath/2007/PartnerControls"/>
    <ds:schemaRef ds:uri="f2dd84d3-866c-46bd-b7fd-ecbe0656485b"/>
    <ds:schemaRef ds:uri="8ff773d4-0c25-4f10-b81f-ba8ea5fa9a21"/>
  </ds:schemaRefs>
</ds:datastoreItem>
</file>

<file path=customXml/itemProps2.xml><?xml version="1.0" encoding="utf-8"?>
<ds:datastoreItem xmlns:ds="http://schemas.openxmlformats.org/officeDocument/2006/customXml" ds:itemID="{7FF6F07E-DF00-46D3-A6C6-1A0B16B9270E}">
  <ds:schemaRefs>
    <ds:schemaRef ds:uri="http://schemas.microsoft.com/sharepoint/v3/contenttype/forms"/>
  </ds:schemaRefs>
</ds:datastoreItem>
</file>

<file path=customXml/itemProps3.xml><?xml version="1.0" encoding="utf-8"?>
<ds:datastoreItem xmlns:ds="http://schemas.openxmlformats.org/officeDocument/2006/customXml" ds:itemID="{04EA11C9-18EF-483E-8DC1-1AF8B72A02F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ff773d4-0c25-4f10-b81f-ba8ea5fa9a21"/>
    <ds:schemaRef ds:uri="f2dd84d3-866c-46bd-b7fd-ecbe065648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3206</TotalTime>
  <Words>1531</Words>
  <Application>Microsoft Office PowerPoint</Application>
  <PresentationFormat>On-screen Show (16:10)</PresentationFormat>
  <Paragraphs>330</Paragraphs>
  <Slides>9</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Ariel</vt:lpstr>
      <vt:lpstr>Calibri</vt:lpstr>
      <vt:lpstr>Segoe UI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Marles</dc:creator>
  <cp:lastModifiedBy>Jessica Knott</cp:lastModifiedBy>
  <cp:revision>86</cp:revision>
  <dcterms:created xsi:type="dcterms:W3CDTF">2018-08-29T15:08:11Z</dcterms:created>
  <dcterms:modified xsi:type="dcterms:W3CDTF">2024-11-06T10:37:16Z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0x0101008690FF9D873AF6439381F5D89F69EF10</vt:lpwstr>
  </property>
</Properties>
</file>